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82" r:id="rId2"/>
    <p:sldId id="346" r:id="rId3"/>
    <p:sldId id="268" r:id="rId4"/>
    <p:sldId id="269" r:id="rId5"/>
    <p:sldId id="270" r:id="rId6"/>
    <p:sldId id="285" r:id="rId7"/>
    <p:sldId id="271" r:id="rId8"/>
    <p:sldId id="272" r:id="rId9"/>
    <p:sldId id="273" r:id="rId10"/>
    <p:sldId id="275" r:id="rId11"/>
    <p:sldId id="349" r:id="rId12"/>
    <p:sldId id="348" r:id="rId13"/>
    <p:sldId id="291" r:id="rId14"/>
    <p:sldId id="293" r:id="rId15"/>
    <p:sldId id="292" r:id="rId16"/>
    <p:sldId id="294" r:id="rId17"/>
    <p:sldId id="295" r:id="rId18"/>
    <p:sldId id="296" r:id="rId19"/>
    <p:sldId id="297" r:id="rId20"/>
    <p:sldId id="298" r:id="rId21"/>
    <p:sldId id="289" r:id="rId22"/>
    <p:sldId id="347" r:id="rId23"/>
    <p:sldId id="27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323" r:id="rId48"/>
    <p:sldId id="324" r:id="rId49"/>
    <p:sldId id="325" r:id="rId50"/>
    <p:sldId id="326" r:id="rId51"/>
    <p:sldId id="327" r:id="rId52"/>
    <p:sldId id="328" r:id="rId53"/>
    <p:sldId id="329" r:id="rId54"/>
    <p:sldId id="330" r:id="rId55"/>
    <p:sldId id="331" r:id="rId56"/>
    <p:sldId id="332" r:id="rId57"/>
    <p:sldId id="333" r:id="rId58"/>
    <p:sldId id="334" r:id="rId59"/>
    <p:sldId id="335" r:id="rId60"/>
    <p:sldId id="336" r:id="rId61"/>
    <p:sldId id="337" r:id="rId62"/>
    <p:sldId id="338" r:id="rId63"/>
    <p:sldId id="339" r:id="rId64"/>
    <p:sldId id="340" r:id="rId65"/>
    <p:sldId id="341" r:id="rId66"/>
    <p:sldId id="342" r:id="rId67"/>
    <p:sldId id="343" r:id="rId68"/>
    <p:sldId id="344" r:id="rId69"/>
    <p:sldId id="345" r:id="rId70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4"/>
  <p:clrMru>
    <a:srgbClr val="339933"/>
    <a:srgbClr val="FC441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2" autoAdjust="0"/>
    <p:restoredTop sz="94706" autoAdjust="0"/>
  </p:normalViewPr>
  <p:slideViewPr>
    <p:cSldViewPr>
      <p:cViewPr>
        <p:scale>
          <a:sx n="120" d="100"/>
          <a:sy n="120" d="100"/>
        </p:scale>
        <p:origin x="-744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5F8A60F-2D37-4267-AC1B-F259CF0E62FF}" type="datetimeFigureOut">
              <a:rPr lang="tr-TR"/>
              <a:pPr>
                <a:defRPr/>
              </a:pPr>
              <a:t>21.04.2010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r-T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4EE43EE-A2FD-4005-9F79-05EDDACA166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BAEC96-D7F6-4D96-B4C7-2E7F0AB9104A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4EB8B1-408E-4DC5-A8FC-F0C8530C2540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EE43EE-A2FD-4005-9F79-05EDDACA1661}" type="slidenum">
              <a:rPr lang="tr-TR" smtClean="0"/>
              <a:pPr>
                <a:defRPr/>
              </a:pPr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E7C63E-9F1F-4F1D-B0B4-D7EDEC63B9CD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tr-T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DDAC6D-77EF-4049-98FB-2D6B3D2F63BA}" type="slidenum">
              <a:rPr lang="tr-TR" smtClean="0"/>
              <a:pPr/>
              <a:t>26</a:t>
            </a:fld>
            <a:endParaRPr lang="tr-T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FCCC27-20E7-4CDB-A4FE-27D25727D3DA}" type="slidenum">
              <a:rPr lang="tr-TR" smtClean="0"/>
              <a:pPr/>
              <a:t>27</a:t>
            </a:fld>
            <a:endParaRPr lang="tr-T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9F1319-78E8-4529-98FA-D728B50C1BAF}" type="slidenum">
              <a:rPr lang="tr-TR" smtClean="0"/>
              <a:pPr/>
              <a:t>28</a:t>
            </a:fld>
            <a:endParaRPr lang="tr-T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9CD252-4083-48A7-A249-F0ABEAF0F04E}" type="slidenum">
              <a:rPr lang="tr-TR" smtClean="0"/>
              <a:pPr/>
              <a:t>29</a:t>
            </a:fld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6C6962-5D7C-44E4-92DD-F6AAAA9DE07F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D481F9-0987-4A90-BC67-99B45CB51749}" type="slidenum">
              <a:rPr lang="tr-TR" smtClean="0"/>
              <a:pPr/>
              <a:t>30</a:t>
            </a:fld>
            <a:endParaRPr lang="tr-T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044E5E-C405-4F5D-9924-83E3904D6C22}" type="slidenum">
              <a:rPr lang="tr-TR" smtClean="0"/>
              <a:pPr/>
              <a:t>31</a:t>
            </a:fld>
            <a:endParaRPr lang="tr-T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BB1B9E-F117-4863-9643-1AF548C407B1}" type="slidenum">
              <a:rPr lang="tr-TR" smtClean="0"/>
              <a:pPr/>
              <a:t>32</a:t>
            </a:fld>
            <a:endParaRPr lang="tr-T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B0E06E-43E4-495E-96CE-F8267761555E}" type="slidenum">
              <a:rPr lang="tr-TR" smtClean="0"/>
              <a:pPr/>
              <a:t>33</a:t>
            </a:fld>
            <a:endParaRPr lang="tr-T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88CB72-5C60-4FC2-87ED-C9C14C75922D}" type="slidenum">
              <a:rPr lang="tr-TR" smtClean="0"/>
              <a:pPr/>
              <a:t>34</a:t>
            </a:fld>
            <a:endParaRPr lang="tr-T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CED93A-F7EA-4AFD-8FC9-D56ED7F6C286}" type="slidenum">
              <a:rPr lang="tr-TR" smtClean="0"/>
              <a:pPr/>
              <a:t>35</a:t>
            </a:fld>
            <a:endParaRPr lang="tr-T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817ADF-F977-4F6A-994F-D8EDFEB52809}" type="slidenum">
              <a:rPr lang="tr-TR" smtClean="0"/>
              <a:pPr/>
              <a:t>36</a:t>
            </a:fld>
            <a:endParaRPr lang="tr-T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FD6DB4-968A-48F2-B6DE-FD898385CFE5}" type="slidenum">
              <a:rPr lang="tr-TR" smtClean="0"/>
              <a:pPr/>
              <a:t>37</a:t>
            </a:fld>
            <a:endParaRPr lang="tr-T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82E168-779A-4BCB-89B9-26A329248826}" type="slidenum">
              <a:rPr lang="tr-TR" smtClean="0"/>
              <a:pPr/>
              <a:t>38</a:t>
            </a:fld>
            <a:endParaRPr lang="tr-T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7CE52F-7438-4754-B517-25D2C92458AA}" type="slidenum">
              <a:rPr lang="tr-TR" smtClean="0"/>
              <a:pPr/>
              <a:t>39</a:t>
            </a:fld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8289C0-32EE-4EE3-8D6A-05CE761F114F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CA40EA-7FE2-4503-8955-701FD0E99121}" type="slidenum">
              <a:rPr lang="tr-TR" smtClean="0"/>
              <a:pPr/>
              <a:t>40</a:t>
            </a:fld>
            <a:endParaRPr lang="tr-TR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11F4B4-4EB3-4355-9F5C-263F6EA76B10}" type="slidenum">
              <a:rPr lang="tr-TR" smtClean="0"/>
              <a:pPr/>
              <a:t>41</a:t>
            </a:fld>
            <a:endParaRPr lang="tr-TR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E48015-E099-499C-A959-10498B618036}" type="slidenum">
              <a:rPr lang="tr-TR" smtClean="0"/>
              <a:pPr/>
              <a:t>42</a:t>
            </a:fld>
            <a:endParaRPr lang="tr-TR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7A6D80-2D13-41F2-8FB4-8323F3EA19F3}" type="slidenum">
              <a:rPr lang="tr-TR" smtClean="0"/>
              <a:pPr/>
              <a:t>43</a:t>
            </a:fld>
            <a:endParaRPr lang="tr-TR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3FA18D-BEC8-427D-9410-42B3D59F5BA2}" type="slidenum">
              <a:rPr lang="tr-TR" smtClean="0"/>
              <a:pPr/>
              <a:t>44</a:t>
            </a:fld>
            <a:endParaRPr lang="tr-TR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167DFA-DB16-41C3-B5FF-5F29F4EAC90E}" type="slidenum">
              <a:rPr lang="tr-TR" smtClean="0"/>
              <a:pPr/>
              <a:t>45</a:t>
            </a:fld>
            <a:endParaRPr lang="tr-TR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3D3C64-7487-4E98-A26A-E803F3C8D90F}" type="slidenum">
              <a:rPr lang="tr-TR" smtClean="0"/>
              <a:pPr/>
              <a:t>46</a:t>
            </a:fld>
            <a:endParaRPr lang="tr-TR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F20381-42B1-4659-A382-503DE9631DA1}" type="slidenum">
              <a:rPr lang="tr-TR" smtClean="0"/>
              <a:pPr/>
              <a:t>47</a:t>
            </a:fld>
            <a:endParaRPr lang="tr-TR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0E2448-36A7-4384-8A02-2C4B547B20AC}" type="slidenum">
              <a:rPr lang="tr-TR" smtClean="0"/>
              <a:pPr/>
              <a:t>48</a:t>
            </a:fld>
            <a:endParaRPr lang="tr-TR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7C0503-4D74-4EB2-9580-4B911B0CD22E}" type="slidenum">
              <a:rPr lang="tr-TR" smtClean="0"/>
              <a:pPr/>
              <a:t>49</a:t>
            </a:fld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55DF61-1977-4578-856E-644D2C3019D0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E6A5A0-83CF-4BDA-8978-2ED28BE59E1D}" type="slidenum">
              <a:rPr lang="tr-TR" smtClean="0"/>
              <a:pPr/>
              <a:t>50</a:t>
            </a:fld>
            <a:endParaRPr lang="tr-TR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0968BB-D5DF-41DD-8B2C-544FA5E5D9AC}" type="slidenum">
              <a:rPr lang="tr-TR" smtClean="0"/>
              <a:pPr/>
              <a:t>51</a:t>
            </a:fld>
            <a:endParaRPr lang="tr-TR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EF1CF1-1288-431C-A61B-E647F1E685AF}" type="slidenum">
              <a:rPr lang="tr-TR" smtClean="0"/>
              <a:pPr/>
              <a:t>52</a:t>
            </a:fld>
            <a:endParaRPr lang="tr-TR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499CCA-A6A1-4304-9D3E-633C678962E8}" type="slidenum">
              <a:rPr lang="tr-TR" smtClean="0"/>
              <a:pPr/>
              <a:t>53</a:t>
            </a:fld>
            <a:endParaRPr lang="tr-TR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BBFF01-5DB1-4C86-874D-3097B22DD657}" type="slidenum">
              <a:rPr lang="tr-TR" smtClean="0"/>
              <a:pPr/>
              <a:t>54</a:t>
            </a:fld>
            <a:endParaRPr lang="tr-TR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BA56BD-5562-42F3-A23E-1D4B01E3A4E2}" type="slidenum">
              <a:rPr lang="tr-TR" smtClean="0"/>
              <a:pPr/>
              <a:t>55</a:t>
            </a:fld>
            <a:endParaRPr lang="tr-TR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DFEAFB-E744-4B9F-BB89-22E478198C8F}" type="slidenum">
              <a:rPr lang="tr-TR" smtClean="0"/>
              <a:pPr/>
              <a:t>56</a:t>
            </a:fld>
            <a:endParaRPr lang="tr-TR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DDC392-5055-4DEB-88C2-7F24E3BF2719}" type="slidenum">
              <a:rPr lang="tr-TR" smtClean="0"/>
              <a:pPr/>
              <a:t>57</a:t>
            </a:fld>
            <a:endParaRPr lang="tr-TR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96BF6E-D20F-408E-B30F-C348B967F815}" type="slidenum">
              <a:rPr lang="tr-TR" smtClean="0"/>
              <a:pPr/>
              <a:t>58</a:t>
            </a:fld>
            <a:endParaRPr lang="tr-TR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337109-B38E-499B-BADF-3F9ABC77A38D}" type="slidenum">
              <a:rPr lang="tr-TR" smtClean="0"/>
              <a:pPr/>
              <a:t>59</a:t>
            </a:fld>
            <a:endParaRPr 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F24261-0484-4058-B0FE-7307D1047EC4}" type="slidenum">
              <a:rPr lang="tr-TR" smtClean="0"/>
              <a:pPr/>
              <a:t>60</a:t>
            </a:fld>
            <a:endParaRPr lang="tr-TR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F96B97-4BB4-46CE-8F5B-45D73B65DC92}" type="slidenum">
              <a:rPr lang="tr-TR" smtClean="0"/>
              <a:pPr/>
              <a:t>61</a:t>
            </a:fld>
            <a:endParaRPr lang="tr-TR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AD88C6-8113-4107-AB6E-A30C0556F619}" type="slidenum">
              <a:rPr lang="tr-TR" smtClean="0"/>
              <a:pPr/>
              <a:t>62</a:t>
            </a:fld>
            <a:endParaRPr lang="tr-TR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D1FD23-C4BD-49FE-BD81-FE5A0126F720}" type="slidenum">
              <a:rPr lang="tr-TR" smtClean="0"/>
              <a:pPr/>
              <a:t>63</a:t>
            </a:fld>
            <a:endParaRPr lang="tr-TR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AD24C9-72B6-44C2-BA22-FC47C2166BE1}" type="slidenum">
              <a:rPr lang="tr-TR" smtClean="0"/>
              <a:pPr/>
              <a:t>64</a:t>
            </a:fld>
            <a:endParaRPr lang="tr-TR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99A4CC-BFFF-4CE3-A8CB-2C5B0F743064}" type="slidenum">
              <a:rPr lang="tr-TR" smtClean="0"/>
              <a:pPr/>
              <a:t>65</a:t>
            </a:fld>
            <a:endParaRPr lang="tr-TR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8CE25F-EA13-4F18-8768-EFC758A8F29F}" type="slidenum">
              <a:rPr lang="tr-TR" smtClean="0"/>
              <a:pPr/>
              <a:t>66</a:t>
            </a:fld>
            <a:endParaRPr lang="tr-TR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8D3B62-D66F-4DD2-9E84-2DF8565F3C5A}" type="slidenum">
              <a:rPr lang="tr-TR" smtClean="0"/>
              <a:pPr/>
              <a:t>67</a:t>
            </a:fld>
            <a:endParaRPr lang="tr-TR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1E5774-54F3-4317-96F3-9C961F6BCCE7}" type="slidenum">
              <a:rPr lang="tr-TR" smtClean="0"/>
              <a:pPr/>
              <a:t>68</a:t>
            </a:fld>
            <a:endParaRPr lang="tr-TR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EE43EE-A2FD-4005-9F79-05EDDACA1661}" type="slidenum">
              <a:rPr lang="tr-TR" smtClean="0"/>
              <a:pPr>
                <a:defRPr/>
              </a:pPr>
              <a:t>69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534C4E-4E5F-4000-A8F0-67DC13DEB34D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9F3221-E4E0-4258-9332-37A83FCC000F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A525C1-BA6A-4FC7-92C8-65B09E0308FE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ACA13-BA55-44AC-82EC-05B95E39C4DF}" type="datetimeFigureOut">
              <a:rPr lang="tr-TR"/>
              <a:pPr>
                <a:defRPr/>
              </a:pPr>
              <a:t>21.04.2010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41926-0E4C-432C-B13E-D6936D26B76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FDC5C-3C82-4B93-92B9-7C33664DE34D}" type="datetimeFigureOut">
              <a:rPr lang="tr-TR"/>
              <a:pPr>
                <a:defRPr/>
              </a:pPr>
              <a:t>21.04.2010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4D42C-9C25-4C9C-8BDA-2BF06C67118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E3721-6D92-4D1A-B118-59F39859CA79}" type="datetimeFigureOut">
              <a:rPr lang="tr-TR"/>
              <a:pPr>
                <a:defRPr/>
              </a:pPr>
              <a:t>21.04.2010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689EE-A95B-485C-9471-CD8F288D67A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59794-6804-4032-A010-E3AE75C0739F}" type="datetimeFigureOut">
              <a:rPr lang="tr-TR"/>
              <a:pPr>
                <a:defRPr/>
              </a:pPr>
              <a:t>21.04.2010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82AB2-CAB6-4E8B-A149-F4F19CFC710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D2898-8011-4204-9936-8F17875BFFDD}" type="datetimeFigureOut">
              <a:rPr lang="tr-TR"/>
              <a:pPr>
                <a:defRPr/>
              </a:pPr>
              <a:t>21.04.2010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B7F53-37F7-4BB7-9868-44DF29AA8B1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2B082-D81C-47E8-823F-6FF798D2F2C0}" type="datetimeFigureOut">
              <a:rPr lang="tr-TR"/>
              <a:pPr>
                <a:defRPr/>
              </a:pPr>
              <a:t>21.04.2010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3560F-2FA9-41A0-83A2-7A7A1DDDD9D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B5A21-AA61-4C6C-94A6-EEA9CCFEF60E}" type="datetimeFigureOut">
              <a:rPr lang="tr-TR"/>
              <a:pPr>
                <a:defRPr/>
              </a:pPr>
              <a:t>21.04.2010</a:t>
            </a:fld>
            <a:endParaRPr lang="tr-T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9466E-22D1-4272-A261-58CD1DBDF37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44335-5091-4EF8-A071-0F065EBE3AC5}" type="datetimeFigureOut">
              <a:rPr lang="tr-TR"/>
              <a:pPr>
                <a:defRPr/>
              </a:pPr>
              <a:t>21.04.2010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FEED1-6683-438A-A3F3-197F40F1552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EC5AB-4D7D-4F27-8C78-27C90EAE76C8}" type="datetimeFigureOut">
              <a:rPr lang="tr-TR"/>
              <a:pPr>
                <a:defRPr/>
              </a:pPr>
              <a:t>21.04.2010</a:t>
            </a:fld>
            <a:endParaRPr lang="tr-T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57771-1B86-4326-B532-12B517EEA0E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DA77A-5AA5-4CB6-9C0E-65EFBEFE911A}" type="datetimeFigureOut">
              <a:rPr lang="tr-TR"/>
              <a:pPr>
                <a:defRPr/>
              </a:pPr>
              <a:t>21.04.2010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3B00C-E089-463B-AA69-B1A7154769C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9772B-2BF3-4E36-A67E-D4C4DB681FDD}" type="datetimeFigureOut">
              <a:rPr lang="tr-TR"/>
              <a:pPr>
                <a:defRPr/>
              </a:pPr>
              <a:t>21.04.2010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9F512-4489-454F-9D2B-318949CD2BE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tr-T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EA6B5C-010A-475F-B639-9846376D53F8}" type="datetimeFigureOut">
              <a:rPr lang="tr-TR"/>
              <a:pPr>
                <a:defRPr/>
              </a:pPr>
              <a:t>21.04.2010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F56C9B-BC32-40B6-8B85-C42169935DD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1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rcom.com/" TargetMode="Externa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7.jpeg"/><Relationship Id="rId18" Type="http://schemas.openxmlformats.org/officeDocument/2006/relationships/image" Target="../media/image32.jpeg"/><Relationship Id="rId26" Type="http://schemas.openxmlformats.org/officeDocument/2006/relationships/image" Target="../media/image40.jpeg"/><Relationship Id="rId3" Type="http://schemas.openxmlformats.org/officeDocument/2006/relationships/image" Target="../media/image26.png"/><Relationship Id="rId21" Type="http://schemas.openxmlformats.org/officeDocument/2006/relationships/image" Target="../media/image35.pn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image" Target="../media/image31.jpeg"/><Relationship Id="rId25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0.jpe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24" Type="http://schemas.openxmlformats.org/officeDocument/2006/relationships/image" Target="../media/image38.png"/><Relationship Id="rId5" Type="http://schemas.openxmlformats.org/officeDocument/2006/relationships/image" Target="../media/image17.jpeg"/><Relationship Id="rId15" Type="http://schemas.openxmlformats.org/officeDocument/2006/relationships/image" Target="../media/image29.jpeg"/><Relationship Id="rId23" Type="http://schemas.openxmlformats.org/officeDocument/2006/relationships/image" Target="../media/image37.png"/><Relationship Id="rId10" Type="http://schemas.openxmlformats.org/officeDocument/2006/relationships/image" Target="../media/image22.jpeg"/><Relationship Id="rId19" Type="http://schemas.openxmlformats.org/officeDocument/2006/relationships/image" Target="../media/image33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8.jpeg"/><Relationship Id="rId22" Type="http://schemas.openxmlformats.org/officeDocument/2006/relationships/image" Target="../media/image36.png"/><Relationship Id="rId27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Phonsai nedir?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819400"/>
            <a:ext cx="6130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/>
              <a:t>Phonsai Web tabanlı bir platformdur. Bilgisayarınıza kurulum yapmadan kullanabilirsiniz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525963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438400"/>
            <a:ext cx="3429000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2514600" y="2209800"/>
            <a:ext cx="3962400" cy="297180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 flipV="1">
            <a:off x="2514600" y="2133600"/>
            <a:ext cx="4191000" cy="312420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  <p:bldP spid="2867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>
          <a:xfrm>
            <a:off x="228600" y="838200"/>
            <a:ext cx="8229600" cy="1143000"/>
          </a:xfrm>
        </p:spPr>
        <p:txBody>
          <a:bodyPr/>
          <a:lstStyle/>
          <a:p>
            <a:r>
              <a:rPr lang="tr-TR" sz="3200" dirty="0" smtClean="0"/>
              <a:t>Standart bir Web tarayıcısı kullanarak Phonsai’yi kullanabilirsiniz</a:t>
            </a:r>
            <a:endParaRPr lang="tr-TR" sz="4000" dirty="0" smtClean="0"/>
          </a:p>
        </p:txBody>
      </p:sp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276600"/>
            <a:ext cx="5801811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3581400" y="3593068"/>
            <a:ext cx="20444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339933"/>
                </a:solidFill>
                <a:latin typeface="Tahoma" charset="0"/>
              </a:rPr>
              <a:t>www.phonsai.com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Özellikler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gradFill>
            <a:gsLst>
              <a:gs pos="58000">
                <a:schemeClr val="bg1">
                  <a:lumMod val="85000"/>
                </a:schemeClr>
              </a:gs>
              <a:gs pos="100000">
                <a:schemeClr val="bg1">
                  <a:lumMod val="65000"/>
                  <a:alpha val="74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6368982"/>
            <a:ext cx="1660717" cy="41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3288" y="2113766"/>
            <a:ext cx="4930912" cy="405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33993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C441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9" grpId="0"/>
      <p:bldP spid="5120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16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2256" y="1566333"/>
            <a:ext cx="1749602" cy="403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4" name="Picture 8" descr="Phot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2466" y="2184831"/>
            <a:ext cx="474133" cy="482169"/>
          </a:xfrm>
          <a:prstGeom prst="rect">
            <a:avLst/>
          </a:prstGeom>
          <a:noFill/>
        </p:spPr>
      </p:pic>
      <p:pic>
        <p:nvPicPr>
          <p:cNvPr id="55305" name="Picture 9" descr="Safar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5558" y="2968625"/>
            <a:ext cx="437092" cy="444500"/>
          </a:xfrm>
          <a:prstGeom prst="rect">
            <a:avLst/>
          </a:prstGeom>
          <a:noFill/>
        </p:spPr>
      </p:pic>
      <p:pic>
        <p:nvPicPr>
          <p:cNvPr id="55306" name="Picture 10" descr="Phon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3048000"/>
            <a:ext cx="407460" cy="414868"/>
          </a:xfrm>
          <a:prstGeom prst="rect">
            <a:avLst/>
          </a:prstGeom>
          <a:noFill/>
        </p:spPr>
      </p:pic>
      <p:pic>
        <p:nvPicPr>
          <p:cNvPr id="55307" name="Picture 11" descr="NYTime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60008" y="2298700"/>
            <a:ext cx="437092" cy="444500"/>
          </a:xfrm>
          <a:prstGeom prst="rect">
            <a:avLst/>
          </a:prstGeom>
          <a:noFill/>
        </p:spPr>
      </p:pic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1600200" y="3413125"/>
            <a:ext cx="762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r-TR" sz="1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Bağlantı</a:t>
            </a:r>
            <a:endParaRPr lang="tr-TR" sz="1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1752600" y="2727325"/>
            <a:ext cx="5068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Metin</a:t>
            </a:r>
            <a:endParaRPr lang="tr-TR" sz="1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6578127" y="2651125"/>
            <a:ext cx="5084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Resim</a:t>
            </a:r>
            <a:endParaRPr lang="tr-TR" sz="1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6553200" y="3429000"/>
            <a:ext cx="6190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Telefon </a:t>
            </a:r>
          </a:p>
          <a:p>
            <a:r>
              <a:rPr lang="tr-TR" sz="1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Araması</a:t>
            </a:r>
            <a:endParaRPr lang="tr-TR" sz="1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5312" name="Picture 3" descr="phonsai-large-transparent.png"/>
          <p:cNvPicPr>
            <a:picLocks noChangeAspect="1"/>
          </p:cNvPicPr>
          <p:nvPr/>
        </p:nvPicPr>
        <p:blipFill>
          <a:blip r:embed="rId8"/>
          <a:srcRect l="-1013" t="-7519" r="78219" b="-11707"/>
          <a:stretch>
            <a:fillRect/>
          </a:stretch>
        </p:blipFill>
        <p:spPr bwMode="auto">
          <a:xfrm>
            <a:off x="3886200" y="2286000"/>
            <a:ext cx="990600" cy="128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17" name="Text Box 21"/>
          <p:cNvSpPr txBox="1">
            <a:spLocks noChangeArrowheads="1"/>
          </p:cNvSpPr>
          <p:nvPr/>
        </p:nvSpPr>
        <p:spPr bwMode="auto">
          <a:xfrm>
            <a:off x="593725" y="265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r-TR"/>
          </a:p>
        </p:txBody>
      </p:sp>
      <p:sp>
        <p:nvSpPr>
          <p:cNvPr id="55318" name="Text Box 22"/>
          <p:cNvSpPr txBox="1">
            <a:spLocks noChangeArrowheads="1"/>
          </p:cNvSpPr>
          <p:nvPr/>
        </p:nvSpPr>
        <p:spPr bwMode="auto">
          <a:xfrm>
            <a:off x="3048000" y="609600"/>
            <a:ext cx="28504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3200" dirty="0" smtClean="0"/>
              <a:t>Kolay kullanım</a:t>
            </a:r>
            <a:endParaRPr lang="tr-TR" sz="3200" dirty="0"/>
          </a:p>
        </p:txBody>
      </p:sp>
      <p:sp>
        <p:nvSpPr>
          <p:cNvPr id="55319" name="Text Box 23"/>
          <p:cNvSpPr txBox="1">
            <a:spLocks noChangeArrowheads="1"/>
          </p:cNvSpPr>
          <p:nvPr/>
        </p:nvSpPr>
        <p:spPr bwMode="auto">
          <a:xfrm>
            <a:off x="685800" y="1295400"/>
            <a:ext cx="2743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r-TR" sz="2000" dirty="0" smtClean="0"/>
              <a:t>İstediğiniz metinleri kopyalayıp yapıştırın</a:t>
            </a:r>
            <a:endParaRPr lang="tr-TR" sz="2000" dirty="0"/>
          </a:p>
        </p:txBody>
      </p:sp>
      <p:sp>
        <p:nvSpPr>
          <p:cNvPr id="55320" name="Text Box 24"/>
          <p:cNvSpPr txBox="1">
            <a:spLocks noChangeArrowheads="1"/>
          </p:cNvSpPr>
          <p:nvPr/>
        </p:nvSpPr>
        <p:spPr bwMode="auto">
          <a:xfrm>
            <a:off x="6521450" y="1295400"/>
            <a:ext cx="17335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r-TR" sz="2000" dirty="0" smtClean="0"/>
              <a:t>resimlerinizi </a:t>
            </a:r>
          </a:p>
          <a:p>
            <a:r>
              <a:rPr lang="tr-TR" sz="2000" dirty="0" smtClean="0"/>
              <a:t>seçin</a:t>
            </a:r>
            <a:endParaRPr lang="tr-TR" sz="2000" dirty="0"/>
          </a:p>
        </p:txBody>
      </p:sp>
      <p:sp>
        <p:nvSpPr>
          <p:cNvPr id="55321" name="Text Box 25"/>
          <p:cNvSpPr txBox="1">
            <a:spLocks noChangeArrowheads="1"/>
          </p:cNvSpPr>
          <p:nvPr/>
        </p:nvSpPr>
        <p:spPr bwMode="auto">
          <a:xfrm>
            <a:off x="1066800" y="3987225"/>
            <a:ext cx="190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r-TR" sz="2000" dirty="0" smtClean="0"/>
              <a:t>Web / Wap </a:t>
            </a:r>
          </a:p>
          <a:p>
            <a:r>
              <a:rPr lang="tr-TR" sz="2000" dirty="0" smtClean="0"/>
              <a:t>bağlantılarını</a:t>
            </a:r>
            <a:endParaRPr lang="tr-TR" sz="2000" dirty="0"/>
          </a:p>
        </p:txBody>
      </p:sp>
      <p:sp>
        <p:nvSpPr>
          <p:cNvPr id="55322" name="Text Box 26"/>
          <p:cNvSpPr txBox="1">
            <a:spLocks noChangeArrowheads="1"/>
          </p:cNvSpPr>
          <p:nvPr/>
        </p:nvSpPr>
        <p:spPr bwMode="auto">
          <a:xfrm>
            <a:off x="6547758" y="3981271"/>
            <a:ext cx="191044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r-TR" sz="2000" dirty="0" smtClean="0"/>
              <a:t>ve telefon </a:t>
            </a:r>
          </a:p>
          <a:p>
            <a:r>
              <a:rPr lang="tr-TR" sz="2000" dirty="0" smtClean="0"/>
              <a:t>aramalarınızı </a:t>
            </a:r>
          </a:p>
          <a:p>
            <a:r>
              <a:rPr lang="tr-TR" sz="2000" dirty="0" smtClean="0"/>
              <a:t>ekleyin</a:t>
            </a: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7 -3.36572E-6 L 0.23263 -3.36572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 -0.0044 L 0.23264 -0.004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 0.01018 L -0.2349 0.0101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1 0.00439 L -0.23489 0.0043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06 0.00833 L 0.23594 0.0083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55 -1.9269E-6 L 0.23646 -1.9269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2.47051E-6 L -0.23351 -2.47051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5 0.00671 L -0.2335 0.0067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9" grpId="0"/>
      <p:bldP spid="55320" grpId="0"/>
      <p:bldP spid="55321" grpId="0"/>
      <p:bldP spid="553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7"/>
          <p:cNvSpPr>
            <a:spLocks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2800" dirty="0" smtClean="0">
                <a:latin typeface="Calibri" pitchFamily="34" charset="0"/>
              </a:rPr>
              <a:t>Tek yapmanız gereken mobil uygulanızın tasarımına karar verip içeriklerinizi kopyalamaya başlamanız</a:t>
            </a:r>
            <a:endParaRPr lang="tr-TR" sz="2800" dirty="0">
              <a:latin typeface="Calibri" pitchFamily="34" charset="0"/>
            </a:endParaRPr>
          </a:p>
        </p:txBody>
      </p:sp>
      <p:pic>
        <p:nvPicPr>
          <p:cNvPr id="5735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9188" y="1198563"/>
            <a:ext cx="6881812" cy="565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346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tr-TR" sz="2800" dirty="0" smtClean="0"/>
              <a:t>Uygulama platformu standart bilgisayar kullanıcısının uygulama geliştirbilmesi için tasarlanmıştır</a:t>
            </a: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2743200" y="2209800"/>
            <a:ext cx="2971800" cy="396240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6858000" y="3657600"/>
            <a:ext cx="992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800"/>
              <a:t>Wired or wireless </a:t>
            </a:r>
          </a:p>
          <a:p>
            <a:r>
              <a:rPr lang="tr-TR" sz="800"/>
              <a:t>Availability</a:t>
            </a:r>
          </a:p>
        </p:txBody>
      </p:sp>
      <p:sp>
        <p:nvSpPr>
          <p:cNvPr id="57356" name="AutoShape 12"/>
          <p:cNvSpPr>
            <a:spLocks noChangeArrowheads="1"/>
          </p:cNvSpPr>
          <p:nvPr/>
        </p:nvSpPr>
        <p:spPr bwMode="auto">
          <a:xfrm rot="2499963">
            <a:off x="5867400" y="1600200"/>
            <a:ext cx="306388" cy="160338"/>
          </a:xfrm>
          <a:prstGeom prst="leftArrow">
            <a:avLst>
              <a:gd name="adj1" fmla="val 29000"/>
              <a:gd name="adj2" fmla="val 113521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990600" y="3124200"/>
            <a:ext cx="1828800" cy="2133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1279525" y="4719638"/>
            <a:ext cx="10604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900"/>
              <a:t>Wired or wireless</a:t>
            </a:r>
          </a:p>
          <a:p>
            <a:r>
              <a:rPr lang="tr-TR" sz="900"/>
              <a:t>Availability </a:t>
            </a:r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6781800" y="3505200"/>
            <a:ext cx="1066800" cy="609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57360" name="Rectangle 16"/>
          <p:cNvSpPr>
            <a:spLocks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2800" dirty="0" smtClean="0">
                <a:latin typeface="Calibri" pitchFamily="34" charset="0"/>
              </a:rPr>
              <a:t>Metin ve resimlerinizi kopyaladıkça uygulamanızın emülatör ekranında oluştuğunu göreceksiniz</a:t>
            </a:r>
            <a:endParaRPr lang="tr-TR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73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57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57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57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57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57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57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0.03285 C 0.02865 0.21466 0.07396 0.39648 0.09723 0.46958 C 0.12049 0.54268 0.11893 0.47143 0.12327 0.47189 " pathEditMode="relative" rAng="0" ptsTypes="aaA">
                                      <p:cBhvr>
                                        <p:cTn id="81" dur="20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573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1" grpId="0"/>
      <p:bldP spid="57351" grpId="1"/>
      <p:bldP spid="57346" grpId="0"/>
      <p:bldP spid="57346" grpId="1"/>
      <p:bldP spid="57350" grpId="0" animBg="1"/>
      <p:bldP spid="57350" grpId="1" animBg="1"/>
      <p:bldP spid="57350" grpId="2" animBg="1"/>
      <p:bldP spid="57356" grpId="0" animBg="1"/>
      <p:bldP spid="57356" grpId="1" animBg="1"/>
      <p:bldP spid="57357" grpId="0" animBg="1"/>
      <p:bldP spid="57358" grpId="0"/>
      <p:bldP spid="57359" grpId="0" animBg="1"/>
      <p:bldP spid="573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>
                <a:latin typeface="Arial" charset="0"/>
              </a:rPr>
              <a:t>Phonsai kullanarak şirketinizin veya ürünlerinizin mobil kataloglarını</a:t>
            </a:r>
          </a:p>
        </p:txBody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76400"/>
            <a:ext cx="81915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>
                <a:latin typeface="Arial" charset="0"/>
              </a:rPr>
              <a:t>Şehir ve turizm kılavuzları</a:t>
            </a:r>
          </a:p>
        </p:txBody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76400"/>
            <a:ext cx="81915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>
                <a:latin typeface="Arial" charset="0"/>
              </a:rPr>
              <a:t>Sektörel ve bireysel davetiyler</a:t>
            </a:r>
          </a:p>
        </p:txBody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6349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76400"/>
            <a:ext cx="81915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>
                <a:latin typeface="Arial" charset="0"/>
              </a:rPr>
              <a:t>Özel telefon rehberleri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655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76400"/>
            <a:ext cx="81915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>
                <a:latin typeface="Arial" charset="0"/>
              </a:rPr>
              <a:t>Akıllı fotoğraf albümleri</a:t>
            </a:r>
          </a:p>
        </p:txBody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76400"/>
            <a:ext cx="81915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>
                <a:latin typeface="Arial" charset="0"/>
              </a:rPr>
              <a:t>Çağrı merkezi ve IVR menüleri</a:t>
            </a:r>
          </a:p>
        </p:txBody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76400"/>
            <a:ext cx="81915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sz="9600" dirty="0" smtClean="0"/>
          </a:p>
          <a:p>
            <a:pPr algn="ctr">
              <a:buNone/>
            </a:pPr>
            <a:r>
              <a:rPr lang="tr-TR" sz="5400" dirty="0" smtClean="0"/>
              <a:t>Neden </a:t>
            </a:r>
            <a:r>
              <a:rPr lang="tr-TR" sz="5400" dirty="0" smtClean="0"/>
              <a:t>Phonsai?</a:t>
            </a:r>
            <a:endParaRPr lang="tr-T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>
                <a:latin typeface="Arial" charset="0"/>
              </a:rPr>
              <a:t>Hobi uygulamaları yapabilirsiniz</a:t>
            </a:r>
          </a:p>
        </p:txBody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4475" y="1704975"/>
            <a:ext cx="61150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tr-TR" sz="2800" dirty="0" smtClean="0"/>
              <a:t>Uygulamanızı oluşturduktan sonra mobil uygulamanızı istediğiniz telefon numaralarına gönderebilirsiniz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295400"/>
            <a:ext cx="6596063" cy="545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259" name="AutoShape 11"/>
          <p:cNvSpPr>
            <a:spLocks noChangeArrowheads="1"/>
          </p:cNvSpPr>
          <p:nvPr/>
        </p:nvSpPr>
        <p:spPr bwMode="auto">
          <a:xfrm rot="2499963">
            <a:off x="6553200" y="1905000"/>
            <a:ext cx="306388" cy="160338"/>
          </a:xfrm>
          <a:prstGeom prst="leftArrow">
            <a:avLst>
              <a:gd name="adj1" fmla="val 29000"/>
              <a:gd name="adj2" fmla="val 113521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53262" name="AutoShape 14"/>
          <p:cNvSpPr>
            <a:spLocks noChangeArrowheads="1"/>
          </p:cNvSpPr>
          <p:nvPr/>
        </p:nvSpPr>
        <p:spPr bwMode="auto">
          <a:xfrm>
            <a:off x="3276600" y="5334000"/>
            <a:ext cx="457200" cy="609600"/>
          </a:xfrm>
          <a:prstGeom prst="upArrow">
            <a:avLst>
              <a:gd name="adj1" fmla="val 50000"/>
              <a:gd name="adj2" fmla="val 33333"/>
            </a:avLst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53264" name="Rectangle 16"/>
          <p:cNvSpPr>
            <a:spLocks/>
          </p:cNvSpPr>
          <p:nvPr/>
        </p:nvSpPr>
        <p:spPr bwMode="auto">
          <a:xfrm>
            <a:off x="3048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2800" dirty="0" smtClean="0">
                <a:latin typeface="Calibri" pitchFamily="34" charset="0"/>
              </a:rPr>
              <a:t>Uygulamanız birkaç saniye içinde gönderdiğiniz kişilere ulaşacaktır</a:t>
            </a:r>
            <a:endParaRPr lang="tr-TR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3081E-6 L -3.33333E-6 -0.0888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32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2175 C -0.0033 0.02776 -0.00416 0.03401 -0.00677 0.03909 C -0.00798 0.05228 -0.01111 0.06454 -0.01284 0.07749 C -0.0151 0.09345 -0.01684 0.10918 -0.01979 0.12491 C -0.02222 0.16771 -0.02205 0.21073 -0.025 0.25353 C -0.02465 0.36086 -0.02465 0.46819 -0.02413 0.57553 C -0.02395 0.61578 -0.02309 0.68471 0.01493 0.69489 C 0.02882 0.69443 0.04289 0.69535 0.05677 0.69373 C 0.05886 0.6935 0.06198 0.68911 0.06198 0.68934 C 0.06355 0.68263 0.07136 0.68008 0.0724 0.67291 C 0.07275 0.66991 0.0724 0.66667 0.0724 0.66366 " pathEditMode="relative" rAng="0" ptsTypes="ffffffffffA">
                                      <p:cBhvr>
                                        <p:cTn id="50" dur="20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3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32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0" grpId="1"/>
      <p:bldP spid="53259" grpId="0" animBg="1"/>
      <p:bldP spid="53259" grpId="1" animBg="1"/>
      <p:bldP spid="53262" grpId="0" animBg="1"/>
      <p:bldP spid="53262" grpId="1" animBg="1"/>
      <p:bldP spid="53262" grpId="2" animBg="1"/>
      <p:bldP spid="53262" grpId="3" animBg="1"/>
      <p:bldP spid="5326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7" name="AutoShape 9"/>
          <p:cNvSpPr>
            <a:spLocks noChangeArrowheads="1"/>
          </p:cNvSpPr>
          <p:nvPr/>
        </p:nvSpPr>
        <p:spPr bwMode="auto">
          <a:xfrm>
            <a:off x="2895600" y="3305175"/>
            <a:ext cx="838200" cy="366713"/>
          </a:xfrm>
          <a:prstGeom prst="chevron">
            <a:avLst>
              <a:gd name="adj" fmla="val 57143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2" name="Rectangle 11"/>
          <p:cNvSpPr/>
          <p:nvPr/>
        </p:nvSpPr>
        <p:spPr>
          <a:xfrm>
            <a:off x="1447800" y="3962400"/>
            <a:ext cx="3886200" cy="220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3730" name="Rectangle 2"/>
          <p:cNvSpPr>
            <a:spLocks noGrp="1"/>
          </p:cNvSpPr>
          <p:nvPr>
            <p:ph type="title"/>
          </p:nvPr>
        </p:nvSpPr>
        <p:spPr>
          <a:xfrm>
            <a:off x="533400" y="1403350"/>
            <a:ext cx="5257800" cy="730250"/>
          </a:xfrm>
        </p:spPr>
        <p:txBody>
          <a:bodyPr>
            <a:normAutofit fontScale="90000"/>
          </a:bodyPr>
          <a:lstStyle/>
          <a:p>
            <a:r>
              <a:rPr lang="tr-TR" sz="3200" dirty="0" smtClean="0"/>
              <a:t>Gönderdiğiniz kişiler sizden bir wapush mesajı alacak ve uygulamanızı yükleyecekler</a:t>
            </a:r>
            <a:endParaRPr lang="tr-TR" sz="4000" dirty="0" smtClean="0"/>
          </a:p>
        </p:txBody>
      </p:sp>
      <p:pic>
        <p:nvPicPr>
          <p:cNvPr id="73733" name="Picture 3" descr="phonsai-large-transpar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0" y="3006614"/>
            <a:ext cx="4267200" cy="106056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1933575"/>
            <a:ext cx="19716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7162800" y="2771775"/>
            <a:ext cx="15215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200" dirty="0" smtClean="0"/>
              <a:t>Phonsai kullanarak </a:t>
            </a:r>
          </a:p>
          <a:p>
            <a:r>
              <a:rPr lang="tr-TR" sz="1200" dirty="0" smtClean="0"/>
              <a:t>size 1 wapush </a:t>
            </a:r>
          </a:p>
          <a:p>
            <a:r>
              <a:rPr lang="tr-TR" sz="1200" dirty="0" smtClean="0"/>
              <a:t>mesajı gönderildi</a:t>
            </a:r>
          </a:p>
          <a:p>
            <a:endParaRPr lang="tr-TR" sz="1200" dirty="0"/>
          </a:p>
          <a:p>
            <a:r>
              <a:rPr lang="tr-TR" sz="1200" dirty="0" smtClean="0"/>
              <a:t>Kabul etmek </a:t>
            </a:r>
          </a:p>
          <a:p>
            <a:r>
              <a:rPr lang="tr-TR" sz="1200" dirty="0" smtClean="0"/>
              <a:t>istiyormusunuz?</a:t>
            </a:r>
            <a:endParaRPr lang="tr-TR" sz="1200" dirty="0"/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7086600" y="4244975"/>
            <a:ext cx="4539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000" b="1" dirty="0" smtClean="0"/>
              <a:t>Evet</a:t>
            </a:r>
            <a:endParaRPr lang="tr-TR" sz="1000" b="1" dirty="0"/>
          </a:p>
        </p:txBody>
      </p:sp>
      <p:pic>
        <p:nvPicPr>
          <p:cNvPr id="73740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1933575"/>
            <a:ext cx="19716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43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1933575"/>
            <a:ext cx="19716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44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4200" y="1933575"/>
            <a:ext cx="19716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45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43725" y="1933575"/>
            <a:ext cx="19716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4005 L 0.28333 0.040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441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37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7" grpId="0" animBg="1"/>
      <p:bldP spid="73735" grpId="0"/>
      <p:bldP spid="73736" grpId="0"/>
      <p:bldP spid="73736" grpId="1"/>
      <p:bldP spid="73736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/>
              <a:t>Rapor bölümünden uygulamanızın yükleme detaylarını alabilirsiniz</a:t>
            </a:r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524000"/>
            <a:ext cx="74676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tr-TR" dirty="0" smtClean="0"/>
              <a:t>Aras Kargo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dirty="0" smtClean="0"/>
              <a:t>Tamamen Phonsai altyapısı kullanılarak hazırlanan Aras Kargo uygulama Aras çalışanları tarafından hazırlanıyor. </a:t>
            </a:r>
          </a:p>
          <a:p>
            <a:pPr eaLnBrk="1" hangingPunct="1">
              <a:lnSpc>
                <a:spcPct val="90000"/>
              </a:lnSpc>
            </a:pPr>
            <a:r>
              <a:rPr lang="tr-TR" dirty="0" smtClean="0"/>
              <a:t>Şubat ayında gönderimler ve PR çalışmaları başladı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4064000"/>
            <a:ext cx="1482725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25" y="4064000"/>
            <a:ext cx="1489075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4064000"/>
            <a:ext cx="1489075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00" y="4070350"/>
            <a:ext cx="1482725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tr-TR" dirty="0" smtClean="0"/>
              <a:t>Sennheiser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tr-TR" dirty="0" smtClean="0"/>
          </a:p>
          <a:p>
            <a:pPr eaLnBrk="1" hangingPunct="1">
              <a:lnSpc>
                <a:spcPct val="90000"/>
              </a:lnSpc>
            </a:pPr>
            <a:r>
              <a:rPr lang="tr-TR" dirty="0" smtClean="0"/>
              <a:t>Sennheiser 2009 yılında yeni ürünlerinin tanıtım kataloglarını mobil olarak yaptı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2788" y="4035425"/>
            <a:ext cx="1406525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4029075"/>
            <a:ext cx="1406525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7963" y="4029075"/>
            <a:ext cx="1395412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00" y="4029075"/>
            <a:ext cx="1401763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Uygulama Pazarı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643063" y="1928813"/>
          <a:ext cx="5786478" cy="4480560"/>
        </p:xfrm>
        <a:graphic>
          <a:graphicData uri="http://schemas.openxmlformats.org/drawingml/2006/table">
            <a:tbl>
              <a:tblPr/>
              <a:tblGrid>
                <a:gridCol w="3122006"/>
                <a:gridCol w="2664472"/>
              </a:tblGrid>
              <a:tr h="5714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5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Uygulama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5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İndirme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endParaRPr lang="tr-TR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Yükselen Burç (FL)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55.086</a:t>
                      </a:r>
                      <a:endParaRPr lang="tr-TR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tr-TR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Domuz Gribi (FR)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74.000</a:t>
                      </a:r>
                      <a:endParaRPr lang="tr-TR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NEFES</a:t>
                      </a:r>
                      <a:endParaRPr lang="tr-TR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29.312</a:t>
                      </a:r>
                      <a:endParaRPr lang="tr-TR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tr-TR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2010 Dünya Tatil Günleri (FR)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1.323 </a:t>
                      </a:r>
                      <a:endParaRPr lang="tr-TR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tr-TR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2010 Astroloji Rehberi (FR)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1.148</a:t>
                      </a:r>
                      <a:endParaRPr lang="tr-TR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TOEFL Kelime Kartları (FL)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1321</a:t>
                      </a:r>
                      <a:endParaRPr lang="tr-TR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ÜDS  &amp; KPDS</a:t>
                      </a:r>
                      <a:endParaRPr lang="tr-TR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201</a:t>
                      </a:r>
                      <a:endParaRPr lang="tr-TR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tr-TR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Hakan Kırkoğlu Burç Yorumları Haziran (FL)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230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tr-TR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Pratik İngilizce (FL)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996</a:t>
                      </a:r>
                      <a:endParaRPr lang="tr-TR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tr-TR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Hakan Kırkoğlu Burç Yorumları Nisan (FL)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tr-TR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OSCAR (Akademi Ödülleri tarihçesi) (FL)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tr-TR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Hakan Kırkoğlu Burç Yorumları Mayıs (FL)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5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Toplam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5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163.000</a:t>
                      </a:r>
                      <a:endParaRPr lang="tr-T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Phonsai kullanarak medikal bir uygulama oluşturmak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tr-TR" dirty="0" smtClean="0"/>
              <a:t>Örnek Durum</a:t>
            </a:r>
          </a:p>
          <a:p>
            <a:pPr>
              <a:defRPr/>
            </a:pPr>
            <a:r>
              <a:rPr lang="tr-TR" dirty="0" smtClean="0"/>
              <a:t>Medikal bir firmanın doktorlara dağıtacağı bir “zehirlenme müdahaleleri kılavuzu” hazırlamak istemektedir</a:t>
            </a:r>
          </a:p>
          <a:p>
            <a:pPr>
              <a:buFont typeface="Wingdings 2" pitchFamily="18" charset="2"/>
              <a:buNone/>
              <a:defRPr/>
            </a:pPr>
            <a:r>
              <a:rPr lang="tr-TR" dirty="0" smtClean="0"/>
              <a:t>Amaç</a:t>
            </a:r>
          </a:p>
          <a:p>
            <a:pPr>
              <a:defRPr/>
            </a:pPr>
            <a:r>
              <a:rPr lang="tr-TR" dirty="0" smtClean="0"/>
              <a:t>Mobil uygulamanın tüm telefonlarda çalışması</a:t>
            </a:r>
          </a:p>
          <a:p>
            <a:pPr>
              <a:defRPr/>
            </a:pPr>
            <a:r>
              <a:rPr lang="tr-TR" dirty="0" smtClean="0"/>
              <a:t>Hızlı hazırlanması</a:t>
            </a:r>
          </a:p>
          <a:p>
            <a:pPr>
              <a:defRPr/>
            </a:pPr>
            <a:r>
              <a:rPr lang="tr-TR" dirty="0" smtClean="0"/>
              <a:t>Hızlı bir şekilde gönderilmesi</a:t>
            </a:r>
          </a:p>
          <a:p>
            <a:pPr>
              <a:defRPr/>
            </a:pPr>
            <a:r>
              <a:rPr lang="tr-TR" dirty="0" smtClean="0"/>
              <a:t>Gönderim sonrasında yükleme raporu alınması istenmektedir</a:t>
            </a:r>
          </a:p>
          <a:p>
            <a:pPr>
              <a:buFont typeface="Wingdings 2" pitchFamily="18" charset="2"/>
              <a:buNone/>
              <a:defRPr/>
            </a:pPr>
            <a:endParaRPr lang="tr-TR" dirty="0" smtClean="0"/>
          </a:p>
          <a:p>
            <a:pPr>
              <a:defRPr/>
            </a:pPr>
            <a:endParaRPr lang="tr-TR" dirty="0" smtClean="0"/>
          </a:p>
          <a:p>
            <a:pPr>
              <a:buFont typeface="Wingdings 2" pitchFamily="18" charset="2"/>
              <a:buNone/>
              <a:defRPr/>
            </a:pP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/>
          <a:srcRect l="20090" t="12857" r="20535" b="12141"/>
          <a:stretch>
            <a:fillRect/>
          </a:stretch>
        </p:blipFill>
        <p:spPr bwMode="auto">
          <a:xfrm>
            <a:off x="1000125" y="1612900"/>
            <a:ext cx="6643688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400" smtClean="0"/>
              <a:t>İçeriğin bulunduğu web sitesi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/>
              <a:t>Mobil Uygulama geliştirmek uzun ve karmaşık bir süreçtir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pPr>
              <a:buFont typeface="Arial" charset="0"/>
              <a:buNone/>
            </a:pPr>
            <a:endParaRPr lang="tr-TR" dirty="0" smtClean="0"/>
          </a:p>
          <a:p>
            <a:endParaRPr lang="tr-TR" dirty="0" smtClean="0"/>
          </a:p>
        </p:txBody>
      </p:sp>
      <p:pic>
        <p:nvPicPr>
          <p:cNvPr id="5" name="Picture 4" descr="rub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000250"/>
            <a:ext cx="5562600" cy="417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dirty="0" smtClean="0"/>
              <a:t>Kullanılacak Text: Toplam 11 Sayfa</a:t>
            </a:r>
            <a:endParaRPr lang="tr-TR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3" y="1517650"/>
            <a:ext cx="8543925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Uygulamada Kullanılacak Resimler</a:t>
            </a:r>
          </a:p>
        </p:txBody>
      </p:sp>
      <p:pic>
        <p:nvPicPr>
          <p:cNvPr id="1229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1643063"/>
            <a:ext cx="1236662" cy="1908175"/>
          </a:xfrm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63" y="1928813"/>
            <a:ext cx="9144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38" y="1785938"/>
            <a:ext cx="1143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5" y="4214813"/>
            <a:ext cx="1366838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5188" y="4143375"/>
            <a:ext cx="1104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5" y="1714500"/>
            <a:ext cx="1414463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43188" y="4214813"/>
            <a:ext cx="12096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1"/>
          <p:cNvPicPr>
            <a:picLocks noChangeAspect="1" noChangeArrowheads="1"/>
          </p:cNvPicPr>
          <p:nvPr/>
        </p:nvPicPr>
        <p:blipFill>
          <a:blip r:embed="rId10"/>
          <a:srcRect l="63567" t="31503"/>
          <a:stretch>
            <a:fillRect/>
          </a:stretch>
        </p:blipFill>
        <p:spPr bwMode="auto">
          <a:xfrm>
            <a:off x="428625" y="4071938"/>
            <a:ext cx="17287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tr-TR" smtClean="0"/>
          </a:p>
          <a:p>
            <a:pPr>
              <a:buFont typeface="Wingdings 2" pitchFamily="18" charset="2"/>
              <a:buNone/>
            </a:pPr>
            <a:endParaRPr lang="tr-TR" smtClean="0"/>
          </a:p>
          <a:p>
            <a:pPr algn="ctr">
              <a:buFont typeface="Wingdings 2" pitchFamily="18" charset="2"/>
              <a:buNone/>
            </a:pPr>
            <a:r>
              <a:rPr lang="tr-TR" sz="4000" smtClean="0"/>
              <a:t>İçeriği hazır olan bir sitenin 10dk da Phonsai kullanarak hazırlanması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56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14875" y="428625"/>
            <a:ext cx="4214813" cy="3698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Uygulamanın ikonu için resim seçilmesi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3000375" y="1214438"/>
            <a:ext cx="2714625" cy="2000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5572125" y="1143000"/>
            <a:ext cx="2071688" cy="15001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5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429125" y="428625"/>
            <a:ext cx="4572000" cy="3698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Açılış ekranı için başlık ve resim seçilmesi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6107906" y="1035845"/>
            <a:ext cx="1285875" cy="10715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7073106" y="1642269"/>
            <a:ext cx="15716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2000250" y="2786063"/>
            <a:ext cx="51435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55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14875" y="428625"/>
            <a:ext cx="4286250" cy="3698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Açılış menüsü için başlıkların girlmesi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3643313" y="1857375"/>
            <a:ext cx="2857500" cy="3571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5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65713" y="428625"/>
            <a:ext cx="3292475" cy="3698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Menü yapısının oluşturulması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4857750" y="2071688"/>
            <a:ext cx="1714500" cy="142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2643188" y="2714625"/>
            <a:ext cx="4643437" cy="3571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53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65713" y="428625"/>
            <a:ext cx="3863975" cy="3698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Menü başlığı ve ikonunun seçilmesi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H="1">
            <a:off x="6322218" y="1107282"/>
            <a:ext cx="1357313" cy="857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1500188" y="2714625"/>
            <a:ext cx="5786437" cy="2357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56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29125" y="428625"/>
            <a:ext cx="4500563" cy="3698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Menü altına metin ve resim kopyalanması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2000250" y="2714625"/>
            <a:ext cx="5286375" cy="1000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2143125" y="3357563"/>
            <a:ext cx="4714875" cy="1714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55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0" y="428625"/>
            <a:ext cx="4429125" cy="3698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Menü altına metin ve resim kopyalanması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2071688" y="3857625"/>
            <a:ext cx="4786312" cy="857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1785938" y="2714625"/>
            <a:ext cx="5500687" cy="7858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Uyumlu olması hedeflenen marka, model, ve işletim sistemleri 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</p:txBody>
      </p:sp>
      <p:pic>
        <p:nvPicPr>
          <p:cNvPr id="6" name="Picture 4" descr="motorola-cell-phon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133600"/>
            <a:ext cx="3495040" cy="3609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54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00563" y="428625"/>
            <a:ext cx="4500562" cy="3698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Telefonla arama fonksiyonunun eklenmesi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4643438" y="2571750"/>
            <a:ext cx="2643187" cy="1214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6858000" y="1714501"/>
            <a:ext cx="642937" cy="2143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tr-TR" smtClean="0"/>
          </a:p>
          <a:p>
            <a:pPr>
              <a:buFont typeface="Wingdings 2" pitchFamily="18" charset="2"/>
              <a:buNone/>
            </a:pPr>
            <a:endParaRPr lang="tr-TR" smtClean="0"/>
          </a:p>
          <a:p>
            <a:pPr algn="ctr">
              <a:buFont typeface="Wingdings 2" pitchFamily="18" charset="2"/>
              <a:buNone/>
            </a:pPr>
            <a:r>
              <a:rPr lang="tr-TR" sz="4400" smtClean="0"/>
              <a:t>Hazırlanan Uygulamanın Telefonda Görünümü</a:t>
            </a:r>
            <a:endParaRPr lang="tr-TR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23555" name="Content Placeholder 3" descr="gif-blackberry-2-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85938" y="928688"/>
            <a:ext cx="5546725" cy="7072312"/>
          </a:xfrm>
        </p:spPr>
      </p:pic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286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24579" name="Content Placeholder 3" descr="gif-blackberry-2-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85938" y="928688"/>
            <a:ext cx="5546725" cy="7072312"/>
          </a:xfrm>
        </p:spPr>
      </p:pic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286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1571625" y="3429000"/>
            <a:ext cx="1428750" cy="571500"/>
          </a:xfrm>
          <a:prstGeom prst="rightArrow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25603" name="Content Placeholder 3" descr="gif-blackberry-2-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85938" y="928688"/>
            <a:ext cx="5546725" cy="7072312"/>
          </a:xfrm>
        </p:spPr>
      </p:pic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286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26627" name="Content Placeholder 3" descr="gif-blackberry-2-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85938" y="928688"/>
            <a:ext cx="5546725" cy="7072312"/>
          </a:xfrm>
        </p:spPr>
      </p:pic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286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27651" name="Content Placeholder 3" descr="gif-blackberry-2-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85938" y="928688"/>
            <a:ext cx="5546725" cy="7072312"/>
          </a:xfrm>
        </p:spPr>
      </p:pic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286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28675" name="Content Placeholder 3" descr="gif-blackberry-2-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85938" y="928688"/>
            <a:ext cx="5546725" cy="7072312"/>
          </a:xfrm>
        </p:spPr>
      </p:pic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286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29699" name="Content Placeholder 3" descr="gif-blackberry-2-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85938" y="928688"/>
            <a:ext cx="5546725" cy="7072312"/>
          </a:xfrm>
        </p:spPr>
      </p:pic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286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30723" name="Content Placeholder 3" descr="gif-blackberry-2-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85938" y="928688"/>
            <a:ext cx="5546725" cy="7072312"/>
          </a:xfrm>
        </p:spPr>
      </p:pic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286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84" name="Picture 504" descr="BlackBerry 9700 Bol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524000"/>
            <a:ext cx="1600200" cy="1333500"/>
          </a:xfrm>
          <a:prstGeom prst="rect">
            <a:avLst/>
          </a:prstGeom>
          <a:noFill/>
        </p:spPr>
      </p:pic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/>
              <a:t>Farklı ekran çözünürlükleri</a:t>
            </a:r>
          </a:p>
        </p:txBody>
      </p:sp>
      <p:pic>
        <p:nvPicPr>
          <p:cNvPr id="20957" name="Picture 477" descr="Samsung Genio Slide B53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51000"/>
            <a:ext cx="1447800" cy="1206500"/>
          </a:xfrm>
          <a:prstGeom prst="rect">
            <a:avLst/>
          </a:prstGeom>
          <a:noFill/>
        </p:spPr>
      </p:pic>
      <p:sp>
        <p:nvSpPr>
          <p:cNvPr id="20958" name="Text Box 478"/>
          <p:cNvSpPr txBox="1">
            <a:spLocks noChangeArrowheads="1"/>
          </p:cNvSpPr>
          <p:nvPr/>
        </p:nvSpPr>
        <p:spPr bwMode="auto">
          <a:xfrm>
            <a:off x="1295400" y="1981200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240 x 320 Pixel </a:t>
            </a:r>
          </a:p>
        </p:txBody>
      </p:sp>
      <p:pic>
        <p:nvPicPr>
          <p:cNvPr id="20963" name="Picture 483" descr="HTC Touch HD2 (Leo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2971800"/>
            <a:ext cx="1219200" cy="1016000"/>
          </a:xfrm>
          <a:prstGeom prst="rect">
            <a:avLst/>
          </a:prstGeom>
          <a:noFill/>
        </p:spPr>
      </p:pic>
      <p:pic>
        <p:nvPicPr>
          <p:cNvPr id="20966" name="Picture 486" descr="Nokia 5230 XpressMusi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9400" y="5715000"/>
            <a:ext cx="1371600" cy="1143000"/>
          </a:xfrm>
          <a:prstGeom prst="rect">
            <a:avLst/>
          </a:prstGeom>
          <a:noFill/>
        </p:spPr>
      </p:pic>
      <p:sp>
        <p:nvSpPr>
          <p:cNvPr id="20964" name="Text Box 484"/>
          <p:cNvSpPr txBox="1">
            <a:spLocks noChangeArrowheads="1"/>
          </p:cNvSpPr>
          <p:nvPr/>
        </p:nvSpPr>
        <p:spPr bwMode="auto">
          <a:xfrm>
            <a:off x="3981450" y="3290888"/>
            <a:ext cx="180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400 x 800 Pixel </a:t>
            </a:r>
          </a:p>
        </p:txBody>
      </p:sp>
      <p:sp>
        <p:nvSpPr>
          <p:cNvPr id="20967" name="Text Box 487"/>
          <p:cNvSpPr txBox="1">
            <a:spLocks noChangeArrowheads="1"/>
          </p:cNvSpPr>
          <p:nvPr/>
        </p:nvSpPr>
        <p:spPr bwMode="auto">
          <a:xfrm>
            <a:off x="3962400" y="6110288"/>
            <a:ext cx="180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360 x 640 Pixel </a:t>
            </a:r>
          </a:p>
        </p:txBody>
      </p:sp>
      <p:pic>
        <p:nvPicPr>
          <p:cNvPr id="20969" name="Picture 489" descr="Samsung S5230 Tocco Lit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95600" y="4267200"/>
            <a:ext cx="1371600" cy="1143000"/>
          </a:xfrm>
          <a:prstGeom prst="rect">
            <a:avLst/>
          </a:prstGeom>
          <a:noFill/>
        </p:spPr>
      </p:pic>
      <p:sp>
        <p:nvSpPr>
          <p:cNvPr id="20970" name="Text Box 490"/>
          <p:cNvSpPr txBox="1">
            <a:spLocks noChangeArrowheads="1"/>
          </p:cNvSpPr>
          <p:nvPr/>
        </p:nvSpPr>
        <p:spPr bwMode="auto">
          <a:xfrm>
            <a:off x="3981450" y="4724400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240 x 400 Pixel </a:t>
            </a:r>
          </a:p>
        </p:txBody>
      </p:sp>
      <p:pic>
        <p:nvPicPr>
          <p:cNvPr id="20972" name="Picture 492" descr="Nokia 5800 XpressMusic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1200" y="2895600"/>
            <a:ext cx="1447800" cy="1206500"/>
          </a:xfrm>
          <a:prstGeom prst="rect">
            <a:avLst/>
          </a:prstGeom>
          <a:noFill/>
        </p:spPr>
      </p:pic>
      <p:sp>
        <p:nvSpPr>
          <p:cNvPr id="20973" name="Text Box 493"/>
          <p:cNvSpPr txBox="1">
            <a:spLocks noChangeArrowheads="1"/>
          </p:cNvSpPr>
          <p:nvPr/>
        </p:nvSpPr>
        <p:spPr bwMode="auto">
          <a:xfrm>
            <a:off x="7181850" y="3290888"/>
            <a:ext cx="180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640 x 360 Pixel </a:t>
            </a:r>
          </a:p>
        </p:txBody>
      </p:sp>
      <p:pic>
        <p:nvPicPr>
          <p:cNvPr id="20975" name="Picture 495" descr="Nokia N90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91200" y="1447800"/>
            <a:ext cx="1371600" cy="1143000"/>
          </a:xfrm>
          <a:prstGeom prst="rect">
            <a:avLst/>
          </a:prstGeom>
          <a:noFill/>
        </p:spPr>
      </p:pic>
      <p:sp>
        <p:nvSpPr>
          <p:cNvPr id="20976" name="Text Box 496"/>
          <p:cNvSpPr txBox="1">
            <a:spLocks noChangeArrowheads="1"/>
          </p:cNvSpPr>
          <p:nvPr/>
        </p:nvSpPr>
        <p:spPr bwMode="auto">
          <a:xfrm>
            <a:off x="7162800" y="1995488"/>
            <a:ext cx="180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480 x 800 Pixel </a:t>
            </a:r>
          </a:p>
        </p:txBody>
      </p:sp>
      <p:pic>
        <p:nvPicPr>
          <p:cNvPr id="20978" name="Picture 498" descr="Sony Ericsson Xperia X10 (Rachael)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4229100"/>
            <a:ext cx="1600200" cy="1333500"/>
          </a:xfrm>
          <a:prstGeom prst="rect">
            <a:avLst/>
          </a:prstGeom>
          <a:noFill/>
        </p:spPr>
      </p:pic>
      <p:sp>
        <p:nvSpPr>
          <p:cNvPr id="20979" name="Text Box 499"/>
          <p:cNvSpPr txBox="1">
            <a:spLocks noChangeArrowheads="1"/>
          </p:cNvSpPr>
          <p:nvPr/>
        </p:nvSpPr>
        <p:spPr bwMode="auto">
          <a:xfrm>
            <a:off x="1314450" y="4738688"/>
            <a:ext cx="180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854 x 480 Pixel </a:t>
            </a:r>
          </a:p>
        </p:txBody>
      </p:sp>
      <p:pic>
        <p:nvPicPr>
          <p:cNvPr id="20981" name="Picture 501" descr="Samsung C305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2743200"/>
            <a:ext cx="1600200" cy="1333500"/>
          </a:xfrm>
          <a:prstGeom prst="rect">
            <a:avLst/>
          </a:prstGeom>
          <a:noFill/>
        </p:spPr>
      </p:pic>
      <p:sp>
        <p:nvSpPr>
          <p:cNvPr id="20982" name="Text Box 502"/>
          <p:cNvSpPr txBox="1">
            <a:spLocks noChangeArrowheads="1"/>
          </p:cNvSpPr>
          <p:nvPr/>
        </p:nvSpPr>
        <p:spPr bwMode="auto">
          <a:xfrm>
            <a:off x="1295400" y="3276600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640 x 480 Pixel </a:t>
            </a:r>
          </a:p>
        </p:txBody>
      </p:sp>
      <p:sp>
        <p:nvSpPr>
          <p:cNvPr id="20985" name="Text Box 505"/>
          <p:cNvSpPr txBox="1">
            <a:spLocks noChangeArrowheads="1"/>
          </p:cNvSpPr>
          <p:nvPr/>
        </p:nvSpPr>
        <p:spPr bwMode="auto">
          <a:xfrm>
            <a:off x="3962400" y="1995488"/>
            <a:ext cx="180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480 x 360 Pixel </a:t>
            </a:r>
          </a:p>
        </p:txBody>
      </p:sp>
      <p:pic>
        <p:nvPicPr>
          <p:cNvPr id="20988" name="Picture 508" descr="Motorola Droid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943600" y="4343400"/>
            <a:ext cx="1047750" cy="1047750"/>
          </a:xfrm>
          <a:prstGeom prst="rect">
            <a:avLst/>
          </a:prstGeom>
          <a:noFill/>
        </p:spPr>
      </p:pic>
      <p:sp>
        <p:nvSpPr>
          <p:cNvPr id="20989" name="Text Box 509"/>
          <p:cNvSpPr txBox="1">
            <a:spLocks noChangeArrowheads="1"/>
          </p:cNvSpPr>
          <p:nvPr/>
        </p:nvSpPr>
        <p:spPr bwMode="auto">
          <a:xfrm>
            <a:off x="7162800" y="4662488"/>
            <a:ext cx="180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440 x 854 Pixel </a:t>
            </a:r>
          </a:p>
        </p:txBody>
      </p:sp>
      <p:sp>
        <p:nvSpPr>
          <p:cNvPr id="20961" name="Text Box 481"/>
          <p:cNvSpPr txBox="1">
            <a:spLocks noChangeArrowheads="1"/>
          </p:cNvSpPr>
          <p:nvPr/>
        </p:nvSpPr>
        <p:spPr bwMode="auto">
          <a:xfrm>
            <a:off x="1314450" y="6110288"/>
            <a:ext cx="180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352 x 416 Pixel </a:t>
            </a:r>
          </a:p>
        </p:txBody>
      </p:sp>
      <p:pic>
        <p:nvPicPr>
          <p:cNvPr id="20991" name="Picture 511" descr="HTC Droid Eris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19800" y="5715000"/>
            <a:ext cx="1047750" cy="1047750"/>
          </a:xfrm>
          <a:prstGeom prst="rect">
            <a:avLst/>
          </a:prstGeom>
          <a:noFill/>
        </p:spPr>
      </p:pic>
      <p:sp>
        <p:nvSpPr>
          <p:cNvPr id="20992" name="Text Box 512"/>
          <p:cNvSpPr txBox="1">
            <a:spLocks noChangeArrowheads="1"/>
          </p:cNvSpPr>
          <p:nvPr/>
        </p:nvSpPr>
        <p:spPr bwMode="auto">
          <a:xfrm>
            <a:off x="7162800" y="6034088"/>
            <a:ext cx="180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320 x 480 Pixel </a:t>
            </a:r>
          </a:p>
        </p:txBody>
      </p:sp>
      <p:pic>
        <p:nvPicPr>
          <p:cNvPr id="20994" name="Picture 514" descr="nokia-e6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7200" y="5638800"/>
            <a:ext cx="658813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31747" name="Content Placeholder 3" descr="gif-blackberry-2-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85938" y="928688"/>
            <a:ext cx="5546725" cy="7072312"/>
          </a:xfrm>
        </p:spPr>
      </p:pic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286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32771" name="Content Placeholder 3" descr="gif-blackberry-2-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85938" y="928688"/>
            <a:ext cx="5546725" cy="7072312"/>
          </a:xfrm>
        </p:spPr>
      </p:pic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286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33795" name="Content Placeholder 3" descr="gif-blackberry-2-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85938" y="928688"/>
            <a:ext cx="5546725" cy="7072312"/>
          </a:xfrm>
        </p:spPr>
      </p:pic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286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34819" name="Content Placeholder 3" descr="gif-blackberry-2-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85938" y="928688"/>
            <a:ext cx="5546725" cy="7072312"/>
          </a:xfrm>
        </p:spPr>
      </p:pic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286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35843" name="Content Placeholder 3" descr="gif-blackberry-2-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85938" y="928688"/>
            <a:ext cx="5546725" cy="7072312"/>
          </a:xfrm>
        </p:spPr>
      </p:pic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286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36867" name="Content Placeholder 3" descr="gif-blackberry-2-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85938" y="928688"/>
            <a:ext cx="5546725" cy="7072312"/>
          </a:xfrm>
        </p:spPr>
      </p:pic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286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37891" name="Content Placeholder 3" descr="gif-blackberry-2-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85938" y="928688"/>
            <a:ext cx="5546725" cy="7072312"/>
          </a:xfrm>
        </p:spPr>
      </p:pic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286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38915" name="Content Placeholder 3" descr="gif-blackberry-2-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85938" y="928688"/>
            <a:ext cx="5546725" cy="7072312"/>
          </a:xfrm>
        </p:spPr>
      </p:pic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286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39939" name="Content Placeholder 3" descr="gif-blackberry-2-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85938" y="928688"/>
            <a:ext cx="5546725" cy="7072312"/>
          </a:xfrm>
        </p:spPr>
      </p:pic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286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40963" name="Content Placeholder 3" descr="gif-blackberry-2-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85938" y="928688"/>
            <a:ext cx="5546725" cy="7072312"/>
          </a:xfrm>
        </p:spPr>
      </p:pic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286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/>
              <a:t>ve farklı alt versiyonları olan işletim sistemlerini göz önüne almanız gerekir</a:t>
            </a:r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45060" name="Picture 4" descr="sun-microsystem-java-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286000"/>
            <a:ext cx="695325" cy="1285875"/>
          </a:xfrm>
          <a:prstGeom prst="rect">
            <a:avLst/>
          </a:prstGeom>
          <a:noFill/>
        </p:spPr>
      </p:pic>
      <p:pic>
        <p:nvPicPr>
          <p:cNvPr id="45061" name="Picture 5" descr="symbian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2362200"/>
            <a:ext cx="1181100" cy="1181100"/>
          </a:xfrm>
          <a:prstGeom prst="rect">
            <a:avLst/>
          </a:prstGeom>
          <a:noFill/>
        </p:spPr>
      </p:pic>
      <p:pic>
        <p:nvPicPr>
          <p:cNvPr id="45062" name="Picture 6" descr="rim-blackberry-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2438400"/>
            <a:ext cx="1123950" cy="1057275"/>
          </a:xfrm>
          <a:prstGeom prst="rect">
            <a:avLst/>
          </a:prstGeom>
          <a:noFill/>
        </p:spPr>
      </p:pic>
      <p:pic>
        <p:nvPicPr>
          <p:cNvPr id="45063" name="Picture 7" descr="Windows-Mobile-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2286000"/>
            <a:ext cx="1285875" cy="1181100"/>
          </a:xfrm>
          <a:prstGeom prst="rect">
            <a:avLst/>
          </a:prstGeom>
          <a:noFill/>
        </p:spPr>
      </p:pic>
      <p:pic>
        <p:nvPicPr>
          <p:cNvPr id="45064" name="Picture 8" descr="samsung-bada-open-mobile-platfor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" y="4343400"/>
            <a:ext cx="1209675" cy="771525"/>
          </a:xfrm>
          <a:prstGeom prst="rect">
            <a:avLst/>
          </a:prstGeom>
          <a:noFill/>
        </p:spPr>
      </p:pic>
      <p:pic>
        <p:nvPicPr>
          <p:cNvPr id="45065" name="Picture 9" descr="LiMo-Foundation-Log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19400" y="4191000"/>
            <a:ext cx="1266825" cy="1066800"/>
          </a:xfrm>
          <a:prstGeom prst="rect">
            <a:avLst/>
          </a:prstGeom>
          <a:noFill/>
        </p:spPr>
      </p:pic>
      <p:pic>
        <p:nvPicPr>
          <p:cNvPr id="45066" name="Picture 10" descr="logoBrew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0" y="4343400"/>
            <a:ext cx="1066800" cy="695325"/>
          </a:xfrm>
          <a:prstGeom prst="rect">
            <a:avLst/>
          </a:prstGeom>
          <a:noFill/>
        </p:spPr>
      </p:pic>
      <p:pic>
        <p:nvPicPr>
          <p:cNvPr id="45071" name="Picture 15" descr="android-logo-whit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33800" y="2286000"/>
            <a:ext cx="1238250" cy="1238250"/>
          </a:xfrm>
          <a:prstGeom prst="rect">
            <a:avLst/>
          </a:prstGeom>
          <a:noFill/>
        </p:spPr>
      </p:pic>
      <p:pic>
        <p:nvPicPr>
          <p:cNvPr id="45073" name="Picture 17" descr="iphone_logo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00600" y="4267200"/>
            <a:ext cx="1447800" cy="809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41987" name="Content Placeholder 3" descr="gif-blackberry-2-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85938" y="928688"/>
            <a:ext cx="5546725" cy="7072312"/>
          </a:xfrm>
        </p:spPr>
      </p:pic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286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43011" name="Content Placeholder 3" descr="gif-blackberry-2-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85938" y="928688"/>
            <a:ext cx="5546725" cy="7072312"/>
          </a:xfrm>
        </p:spPr>
      </p:pic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286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44035" name="Content Placeholder 3" descr="gif-blackberry-2-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85938" y="928688"/>
            <a:ext cx="5546725" cy="7072312"/>
          </a:xfrm>
        </p:spPr>
      </p:pic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286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45059" name="Content Placeholder 3" descr="gif-blackberry-2-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85938" y="928688"/>
            <a:ext cx="5546725" cy="7072312"/>
          </a:xfrm>
        </p:spPr>
      </p:pic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286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46083" name="Content Placeholder 3" descr="gif-blackberry-2-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85938" y="928688"/>
            <a:ext cx="5546725" cy="7072312"/>
          </a:xfrm>
        </p:spPr>
      </p:pic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286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47107" name="Content Placeholder 3" descr="gif-blackberry-2-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85938" y="928688"/>
            <a:ext cx="5546725" cy="7072312"/>
          </a:xfrm>
        </p:spPr>
      </p:pic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286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48131" name="Content Placeholder 3" descr="gif-blackberry-2-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85938" y="928688"/>
            <a:ext cx="5546725" cy="7072312"/>
          </a:xfrm>
        </p:spPr>
      </p:pic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286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49155" name="Content Placeholder 3" descr="gif-blackberry-2-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85938" y="928688"/>
            <a:ext cx="5546725" cy="7072312"/>
          </a:xfrm>
        </p:spPr>
      </p:pic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286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50179" name="Content Placeholder 3" descr="gif-blackberry-2-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85938" y="928688"/>
            <a:ext cx="5546725" cy="7072312"/>
          </a:xfrm>
        </p:spPr>
      </p:pic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286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 algn="ctr">
              <a:buNone/>
            </a:pPr>
            <a:r>
              <a:rPr lang="tr-TR" sz="2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www.bircom.com</a:t>
            </a:r>
            <a:endParaRPr lang="tr-TR" sz="28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tr-TR" sz="2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tolgas@bircom.com</a:t>
            </a:r>
          </a:p>
        </p:txBody>
      </p:sp>
      <p:pic>
        <p:nvPicPr>
          <p:cNvPr id="4" name="Picture 3" descr="phonsai-large-transpare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133600" y="2590800"/>
            <a:ext cx="5070650" cy="126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/>
              <a:t>Mobil ugulama = Uzun ve masraflı geliştirme süreçleri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</p:txBody>
      </p:sp>
      <p:pic>
        <p:nvPicPr>
          <p:cNvPr id="22531" name="Picture 2" descr="C:\Documents and Settings\tolgas\Local Settings\Temporary Internet Files\Content.IE5\F2OH9QEP\MCj0441938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209800"/>
            <a:ext cx="34178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/>
              <a:t>Phonsai herkesin kullanabileceği, hızlı ve etkin bir mobil platform olarak geliştirildi</a:t>
            </a:r>
          </a:p>
        </p:txBody>
      </p:sp>
      <p:pic>
        <p:nvPicPr>
          <p:cNvPr id="24621" name="Picture 3" descr="phonsai-large-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48200" y="3657600"/>
            <a:ext cx="1752600" cy="43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2" name="Picture 46" descr="sun-microsystem-java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3429000"/>
            <a:ext cx="406400" cy="752475"/>
          </a:xfrm>
          <a:prstGeom prst="rect">
            <a:avLst/>
          </a:prstGeom>
          <a:noFill/>
        </p:spPr>
      </p:pic>
      <p:pic>
        <p:nvPicPr>
          <p:cNvPr id="24623" name="Picture 47" descr="symbian-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2514600"/>
            <a:ext cx="609600" cy="609600"/>
          </a:xfrm>
          <a:prstGeom prst="rect">
            <a:avLst/>
          </a:prstGeom>
          <a:noFill/>
        </p:spPr>
      </p:pic>
      <p:pic>
        <p:nvPicPr>
          <p:cNvPr id="24624" name="Picture 48" descr="rim-blackberry-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2590800"/>
            <a:ext cx="609600" cy="573088"/>
          </a:xfrm>
          <a:prstGeom prst="rect">
            <a:avLst/>
          </a:prstGeom>
          <a:noFill/>
        </p:spPr>
      </p:pic>
      <p:pic>
        <p:nvPicPr>
          <p:cNvPr id="24625" name="Picture 49" descr="Windows-Mobile-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29400" y="3581400"/>
            <a:ext cx="609600" cy="560388"/>
          </a:xfrm>
          <a:prstGeom prst="rect">
            <a:avLst/>
          </a:prstGeom>
          <a:noFill/>
        </p:spPr>
      </p:pic>
      <p:pic>
        <p:nvPicPr>
          <p:cNvPr id="24626" name="Picture 50" descr="samsung-bada-open-mobile-platform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57600" y="4495800"/>
            <a:ext cx="685800" cy="438150"/>
          </a:xfrm>
          <a:prstGeom prst="rect">
            <a:avLst/>
          </a:prstGeom>
          <a:noFill/>
        </p:spPr>
      </p:pic>
      <p:pic>
        <p:nvPicPr>
          <p:cNvPr id="24627" name="Picture 51" descr="LiMo-Foundation-Log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19600" y="5029200"/>
            <a:ext cx="685800" cy="577850"/>
          </a:xfrm>
          <a:prstGeom prst="rect">
            <a:avLst/>
          </a:prstGeom>
          <a:noFill/>
        </p:spPr>
      </p:pic>
      <p:pic>
        <p:nvPicPr>
          <p:cNvPr id="24628" name="Picture 52" descr="logoBrew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53200" y="4495800"/>
            <a:ext cx="762000" cy="496888"/>
          </a:xfrm>
          <a:prstGeom prst="rect">
            <a:avLst/>
          </a:prstGeom>
          <a:noFill/>
        </p:spPr>
      </p:pic>
      <p:pic>
        <p:nvPicPr>
          <p:cNvPr id="24629" name="Picture 53" descr="android-logo-white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05400" y="2057400"/>
            <a:ext cx="685800" cy="685800"/>
          </a:xfrm>
          <a:prstGeom prst="rect">
            <a:avLst/>
          </a:prstGeom>
          <a:noFill/>
        </p:spPr>
      </p:pic>
      <p:pic>
        <p:nvPicPr>
          <p:cNvPr id="24630" name="Picture 54" descr="iphone_logo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15000" y="5181600"/>
            <a:ext cx="685800" cy="384175"/>
          </a:xfrm>
          <a:prstGeom prst="rect">
            <a:avLst/>
          </a:prstGeom>
          <a:noFill/>
        </p:spPr>
      </p:pic>
      <p:pic>
        <p:nvPicPr>
          <p:cNvPr id="24631" name="Picture 55" descr="nokia-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4800" y="1600200"/>
            <a:ext cx="685800" cy="469900"/>
          </a:xfrm>
          <a:prstGeom prst="rect">
            <a:avLst/>
          </a:prstGeom>
          <a:noFill/>
        </p:spPr>
      </p:pic>
      <p:pic>
        <p:nvPicPr>
          <p:cNvPr id="24632" name="Picture 56" descr="samsung-log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2438400"/>
            <a:ext cx="914400" cy="304800"/>
          </a:xfrm>
          <a:prstGeom prst="rect">
            <a:avLst/>
          </a:prstGeom>
          <a:noFill/>
        </p:spPr>
      </p:pic>
      <p:pic>
        <p:nvPicPr>
          <p:cNvPr id="24633" name="Picture 57" descr="alcatel-logo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52400" y="2971800"/>
            <a:ext cx="914400" cy="371475"/>
          </a:xfrm>
          <a:prstGeom prst="rect">
            <a:avLst/>
          </a:prstGeom>
          <a:noFill/>
        </p:spPr>
      </p:pic>
      <p:pic>
        <p:nvPicPr>
          <p:cNvPr id="24634" name="Picture 58" descr="apple-logo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04800" y="3505200"/>
            <a:ext cx="512763" cy="619125"/>
          </a:xfrm>
          <a:prstGeom prst="rect">
            <a:avLst/>
          </a:prstGeom>
          <a:noFill/>
        </p:spPr>
      </p:pic>
      <p:pic>
        <p:nvPicPr>
          <p:cNvPr id="24635" name="Picture 59" descr="rim-blackberry-logo07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28600" y="4267200"/>
            <a:ext cx="914400" cy="619125"/>
          </a:xfrm>
          <a:prstGeom prst="rect">
            <a:avLst/>
          </a:prstGeom>
          <a:noFill/>
        </p:spPr>
      </p:pic>
      <p:pic>
        <p:nvPicPr>
          <p:cNvPr id="24636" name="Picture 60" descr="sony-ericsson-logo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371600" y="1676400"/>
            <a:ext cx="762000" cy="717550"/>
          </a:xfrm>
          <a:prstGeom prst="rect">
            <a:avLst/>
          </a:prstGeom>
          <a:noFill/>
        </p:spPr>
      </p:pic>
      <p:pic>
        <p:nvPicPr>
          <p:cNvPr id="24637" name="Picture 61" descr="PhilipsLogo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371600" y="2514600"/>
            <a:ext cx="838200" cy="592138"/>
          </a:xfrm>
          <a:prstGeom prst="rect">
            <a:avLst/>
          </a:prstGeom>
          <a:noFill/>
        </p:spPr>
      </p:pic>
      <p:pic>
        <p:nvPicPr>
          <p:cNvPr id="24638" name="Picture 62" descr="l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447800" y="3352800"/>
            <a:ext cx="762000" cy="366713"/>
          </a:xfrm>
          <a:prstGeom prst="rect">
            <a:avLst/>
          </a:prstGeom>
          <a:noFill/>
        </p:spPr>
      </p:pic>
      <p:pic>
        <p:nvPicPr>
          <p:cNvPr id="24639" name="Picture 63" descr="siemens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371600" y="4114800"/>
            <a:ext cx="990600" cy="374650"/>
          </a:xfrm>
          <a:prstGeom prst="rect">
            <a:avLst/>
          </a:prstGeom>
          <a:noFill/>
        </p:spPr>
      </p:pic>
      <p:pic>
        <p:nvPicPr>
          <p:cNvPr id="24640" name="Picture 64" descr="panasonic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371600" y="4724400"/>
            <a:ext cx="1066800" cy="277813"/>
          </a:xfrm>
          <a:prstGeom prst="rect">
            <a:avLst/>
          </a:prstGeom>
          <a:noFill/>
        </p:spPr>
      </p:pic>
      <p:pic>
        <p:nvPicPr>
          <p:cNvPr id="24641" name="Picture 65" descr="benq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381000" y="6172200"/>
            <a:ext cx="838200" cy="241300"/>
          </a:xfrm>
          <a:prstGeom prst="rect">
            <a:avLst/>
          </a:prstGeom>
          <a:noFill/>
        </p:spPr>
      </p:pic>
      <p:pic>
        <p:nvPicPr>
          <p:cNvPr id="24642" name="Picture 66" descr="sharp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381000" y="5105400"/>
            <a:ext cx="942975" cy="180975"/>
          </a:xfrm>
          <a:prstGeom prst="rect">
            <a:avLst/>
          </a:prstGeom>
          <a:noFill/>
        </p:spPr>
      </p:pic>
      <p:pic>
        <p:nvPicPr>
          <p:cNvPr id="24643" name="Picture 67" descr="motorola-logo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1524000" y="5334000"/>
            <a:ext cx="685800" cy="490538"/>
          </a:xfrm>
          <a:prstGeom prst="rect">
            <a:avLst/>
          </a:prstGeom>
          <a:noFill/>
        </p:spPr>
      </p:pic>
      <p:pic>
        <p:nvPicPr>
          <p:cNvPr id="24644" name="Picture 68" descr="htc-logo_2-05-09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304800" y="5562600"/>
            <a:ext cx="914400" cy="368300"/>
          </a:xfrm>
          <a:prstGeom prst="rect">
            <a:avLst/>
          </a:prstGeom>
          <a:noFill/>
        </p:spPr>
      </p:pic>
      <p:pic>
        <p:nvPicPr>
          <p:cNvPr id="24645" name="Picture 69" descr="hp_logo_1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1524000" y="6096000"/>
            <a:ext cx="609600" cy="384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4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4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4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4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4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4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4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4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4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4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/>
              <a:t>Phonsai kullanarak mobil ugulama </a:t>
            </a:r>
            <a:r>
              <a:rPr lang="tr-TR" sz="2800" b="1" dirty="0" smtClean="0"/>
              <a:t>oluştur</a:t>
            </a:r>
            <a:r>
              <a:rPr lang="tr-TR" sz="2800" dirty="0" smtClean="0"/>
              <a:t>abilir, </a:t>
            </a:r>
            <a:r>
              <a:rPr lang="tr-TR" sz="2800" b="1" dirty="0" smtClean="0"/>
              <a:t>gönder</a:t>
            </a:r>
            <a:r>
              <a:rPr lang="tr-TR" sz="2800" dirty="0" smtClean="0"/>
              <a:t>ebilir ve gönderilerinizi </a:t>
            </a:r>
            <a:r>
              <a:rPr lang="tr-TR" sz="2800" b="1" dirty="0" smtClean="0"/>
              <a:t>raporla</a:t>
            </a:r>
            <a:r>
              <a:rPr lang="tr-TR" sz="2800" dirty="0" smtClean="0"/>
              <a:t>yabilirsiniz</a:t>
            </a:r>
            <a:endParaRPr lang="tr-TR" sz="3600" dirty="0" smtClean="0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819400" y="2057400"/>
            <a:ext cx="349326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5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OLUŞTUR</a:t>
            </a:r>
            <a:endParaRPr lang="tr-TR" sz="5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948241" y="3124200"/>
            <a:ext cx="322395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5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GÖNDER</a:t>
            </a:r>
            <a:endParaRPr lang="tr-TR" sz="5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895600" y="4267200"/>
            <a:ext cx="349326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5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RAPORLA</a:t>
            </a:r>
            <a:endParaRPr lang="tr-TR" sz="5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66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66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66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1"/>
      <p:bldP spid="26629" grpId="0"/>
      <p:bldP spid="266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554</Words>
  <Application>Microsoft Office PowerPoint</Application>
  <PresentationFormat>On-screen Show (4:3)</PresentationFormat>
  <Paragraphs>204</Paragraphs>
  <Slides>69</Slides>
  <Notes>69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Office Theme</vt:lpstr>
      <vt:lpstr>Phonsai nedir?</vt:lpstr>
      <vt:lpstr>Slide 2</vt:lpstr>
      <vt:lpstr>Mobil Uygulama geliştirmek uzun ve karmaşık bir süreçtir</vt:lpstr>
      <vt:lpstr>Uyumlu olması hedeflenen marka, model, ve işletim sistemleri </vt:lpstr>
      <vt:lpstr>Farklı ekran çözünürlükleri</vt:lpstr>
      <vt:lpstr>ve farklı alt versiyonları olan işletim sistemlerini göz önüne almanız gerekir</vt:lpstr>
      <vt:lpstr>Mobil ugulama = Uzun ve masraflı geliştirme süreçleri</vt:lpstr>
      <vt:lpstr>Phonsai herkesin kullanabileceği, hızlı ve etkin bir mobil platform olarak geliştirildi</vt:lpstr>
      <vt:lpstr>Phonsai kullanarak mobil ugulama oluşturabilir, gönderebilir ve gönderilerinizi raporlayabilirsiniz</vt:lpstr>
      <vt:lpstr>Phonsai Web tabanlı bir platformdur. Bilgisayarınıza kurulum yapmadan kullanabilirsiniz</vt:lpstr>
      <vt:lpstr>Standart bir Web tarayıcısı kullanarak Phonsai’yi kullanabilirsiniz</vt:lpstr>
      <vt:lpstr>Slide 12</vt:lpstr>
      <vt:lpstr>Uygulama platformu standart bilgisayar kullanıcısının uygulama geliştirbilmesi için tasarlanmıştır</vt:lpstr>
      <vt:lpstr>Phonsai kullanarak şirketinizin veya ürünlerinizin mobil kataloglarını</vt:lpstr>
      <vt:lpstr>Şehir ve turizm kılavuzları</vt:lpstr>
      <vt:lpstr>Sektörel ve bireysel davetiyler</vt:lpstr>
      <vt:lpstr>Özel telefon rehberleri</vt:lpstr>
      <vt:lpstr>Akıllı fotoğraf albümleri</vt:lpstr>
      <vt:lpstr>Çağrı merkezi ve IVR menüleri</vt:lpstr>
      <vt:lpstr>Hobi uygulamaları yapabilirsiniz</vt:lpstr>
      <vt:lpstr>Uygulamanızı oluşturduktan sonra mobil uygulamanızı istediğiniz telefon numaralarına gönderebilirsiniz</vt:lpstr>
      <vt:lpstr>Gönderdiğiniz kişiler sizden bir wapush mesajı alacak ve uygulamanızı yükleyecekler</vt:lpstr>
      <vt:lpstr>Rapor bölümünden uygulamanızın yükleme detaylarını alabilirsiniz</vt:lpstr>
      <vt:lpstr>Aras Kargo</vt:lpstr>
      <vt:lpstr>Sennheiser</vt:lpstr>
      <vt:lpstr>Uygulama Pazarı</vt:lpstr>
      <vt:lpstr>Phonsai kullanarak medikal bir uygulama oluşturmak</vt:lpstr>
      <vt:lpstr>Slide 28</vt:lpstr>
      <vt:lpstr>İçeriğin bulunduğu web sitesi</vt:lpstr>
      <vt:lpstr>Kullanılacak Text: Toplam 11 Sayfa</vt:lpstr>
      <vt:lpstr>Uygulamada Kullanılacak Resimler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</vt:vector>
  </TitlesOfParts>
  <Company>Bircom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3</dc:title>
  <dc:creator>tolgas</dc:creator>
  <cp:lastModifiedBy>tolgas</cp:lastModifiedBy>
  <cp:revision>103</cp:revision>
  <dcterms:created xsi:type="dcterms:W3CDTF">2010-03-11T13:34:28Z</dcterms:created>
  <dcterms:modified xsi:type="dcterms:W3CDTF">2010-04-21T06:58:48Z</dcterms:modified>
</cp:coreProperties>
</file>