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321" r:id="rId3"/>
    <p:sldId id="322" r:id="rId4"/>
    <p:sldId id="329" r:id="rId5"/>
    <p:sldId id="327" r:id="rId6"/>
    <p:sldId id="323" r:id="rId7"/>
    <p:sldId id="324" r:id="rId8"/>
    <p:sldId id="325" r:id="rId9"/>
    <p:sldId id="326" r:id="rId10"/>
    <p:sldId id="330" r:id="rId11"/>
    <p:sldId id="328" r:id="rId12"/>
    <p:sldId id="331" r:id="rId13"/>
    <p:sldId id="332" r:id="rId14"/>
    <p:sldId id="333" r:id="rId15"/>
    <p:sldId id="334" r:id="rId16"/>
    <p:sldId id="335" r:id="rId17"/>
    <p:sldId id="336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82BC74-EF56-FF4A-B10F-E49F55D4423A}" type="datetimeFigureOut">
              <a:rPr lang="en-US" smtClean="0"/>
              <a:pPr/>
              <a:t>3/31/2017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696CC0-0AE8-574E-AB44-D0AC8F9707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423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696CC0-0AE8-574E-AB44-D0AC8F9707E8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91020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tr-TR" smtClean="0"/>
              <a:t>Click to edit Master title style</a:t>
            </a:r>
            <a:endParaRPr lang="tr-T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Click to edit Master subtitle style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84A2AC2-3487-0B48-8CAB-499ECB40A478}" type="datetimeFigureOut">
              <a:rPr lang="en-US" smtClean="0"/>
              <a:pPr/>
              <a:t>3/31/2017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18A6EE-CD81-5442-8CD2-61B0FC542A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84A2AC2-3487-0B48-8CAB-499ECB40A478}" type="datetimeFigureOut">
              <a:rPr lang="en-US" smtClean="0"/>
              <a:pPr/>
              <a:t>3/31/2017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18A6EE-CD81-5442-8CD2-61B0FC542A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tr-TR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84A2AC2-3487-0B48-8CAB-499ECB40A478}" type="datetimeFigureOut">
              <a:rPr lang="en-US" smtClean="0"/>
              <a:pPr/>
              <a:t>3/31/2017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18A6EE-CD81-5442-8CD2-61B0FC542A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84A2AC2-3487-0B48-8CAB-499ECB40A478}" type="datetimeFigureOut">
              <a:rPr lang="en-US" smtClean="0"/>
              <a:pPr/>
              <a:t>3/31/2017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18A6EE-CD81-5442-8CD2-61B0FC542A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3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84A2AC2-3487-0B48-8CAB-499ECB40A478}" type="datetimeFigureOut">
              <a:rPr lang="en-US" smtClean="0"/>
              <a:pPr/>
              <a:t>3/31/2017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18A6EE-CD81-5442-8CD2-61B0FC542A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tr-T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84A2AC2-3487-0B48-8CAB-499ECB40A478}" type="datetimeFigureOut">
              <a:rPr lang="en-US" smtClean="0"/>
              <a:pPr/>
              <a:t>3/31/2017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18A6EE-CD81-5442-8CD2-61B0FC542A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3" indent="0">
              <a:buNone/>
              <a:defRPr sz="1800" b="1"/>
            </a:lvl3pPr>
            <a:lvl4pPr marL="1371530" indent="0">
              <a:buNone/>
              <a:defRPr sz="1600" b="1"/>
            </a:lvl4pPr>
            <a:lvl5pPr marL="1828706" indent="0">
              <a:buNone/>
              <a:defRPr sz="1600" b="1"/>
            </a:lvl5pPr>
            <a:lvl6pPr marL="2285883" indent="0">
              <a:buNone/>
              <a:defRPr sz="1600" b="1"/>
            </a:lvl6pPr>
            <a:lvl7pPr marL="2743060" indent="0">
              <a:buNone/>
              <a:defRPr sz="1600" b="1"/>
            </a:lvl7pPr>
            <a:lvl8pPr marL="3200236" indent="0">
              <a:buNone/>
              <a:defRPr sz="1600" b="1"/>
            </a:lvl8pPr>
            <a:lvl9pPr marL="3657413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tr-T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3" indent="0">
              <a:buNone/>
              <a:defRPr sz="1800" b="1"/>
            </a:lvl3pPr>
            <a:lvl4pPr marL="1371530" indent="0">
              <a:buNone/>
              <a:defRPr sz="1600" b="1"/>
            </a:lvl4pPr>
            <a:lvl5pPr marL="1828706" indent="0">
              <a:buNone/>
              <a:defRPr sz="1600" b="1"/>
            </a:lvl5pPr>
            <a:lvl6pPr marL="2285883" indent="0">
              <a:buNone/>
              <a:defRPr sz="1600" b="1"/>
            </a:lvl6pPr>
            <a:lvl7pPr marL="2743060" indent="0">
              <a:buNone/>
              <a:defRPr sz="1600" b="1"/>
            </a:lvl7pPr>
            <a:lvl8pPr marL="3200236" indent="0">
              <a:buNone/>
              <a:defRPr sz="1600" b="1"/>
            </a:lvl8pPr>
            <a:lvl9pPr marL="3657413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tr-T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84A2AC2-3487-0B48-8CAB-499ECB40A478}" type="datetimeFigureOut">
              <a:rPr lang="en-US" smtClean="0"/>
              <a:pPr/>
              <a:t>3/31/2017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18A6EE-CD81-5442-8CD2-61B0FC542A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84A2AC2-3487-0B48-8CAB-499ECB40A478}" type="datetimeFigureOut">
              <a:rPr lang="en-US" smtClean="0"/>
              <a:pPr/>
              <a:t>3/31/2017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18A6EE-CD81-5442-8CD2-61B0FC542A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84A2AC2-3487-0B48-8CAB-499ECB40A478}" type="datetimeFigureOut">
              <a:rPr lang="en-US" smtClean="0"/>
              <a:pPr/>
              <a:t>3/31/2017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18A6EE-CD81-5442-8CD2-61B0FC542A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3" indent="0">
              <a:buNone/>
              <a:defRPr sz="1000"/>
            </a:lvl3pPr>
            <a:lvl4pPr marL="1371530" indent="0">
              <a:buNone/>
              <a:defRPr sz="900"/>
            </a:lvl4pPr>
            <a:lvl5pPr marL="1828706" indent="0">
              <a:buNone/>
              <a:defRPr sz="900"/>
            </a:lvl5pPr>
            <a:lvl6pPr marL="2285883" indent="0">
              <a:buNone/>
              <a:defRPr sz="900"/>
            </a:lvl6pPr>
            <a:lvl7pPr marL="2743060" indent="0">
              <a:buNone/>
              <a:defRPr sz="900"/>
            </a:lvl7pPr>
            <a:lvl8pPr marL="3200236" indent="0">
              <a:buNone/>
              <a:defRPr sz="900"/>
            </a:lvl8pPr>
            <a:lvl9pPr marL="3657413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84A2AC2-3487-0B48-8CAB-499ECB40A478}" type="datetimeFigureOut">
              <a:rPr lang="en-US" smtClean="0"/>
              <a:pPr/>
              <a:t>3/31/2017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18A6EE-CD81-5442-8CD2-61B0FC542A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Click to edit Master title style</a:t>
            </a:r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3" indent="0">
              <a:buNone/>
              <a:defRPr sz="2400"/>
            </a:lvl3pPr>
            <a:lvl4pPr marL="1371530" indent="0">
              <a:buNone/>
              <a:defRPr sz="2000"/>
            </a:lvl4pPr>
            <a:lvl5pPr marL="1828706" indent="0">
              <a:buNone/>
              <a:defRPr sz="2000"/>
            </a:lvl5pPr>
            <a:lvl6pPr marL="2285883" indent="0">
              <a:buNone/>
              <a:defRPr sz="2000"/>
            </a:lvl6pPr>
            <a:lvl7pPr marL="2743060" indent="0">
              <a:buNone/>
              <a:defRPr sz="2000"/>
            </a:lvl7pPr>
            <a:lvl8pPr marL="3200236" indent="0">
              <a:buNone/>
              <a:defRPr sz="2000"/>
            </a:lvl8pPr>
            <a:lvl9pPr marL="3657413" indent="0">
              <a:buNone/>
              <a:defRPr sz="2000"/>
            </a:lvl9pPr>
          </a:lstStyle>
          <a:p>
            <a:pPr lvl="0"/>
            <a:r>
              <a:rPr lang="tr-TR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3" indent="0">
              <a:buNone/>
              <a:defRPr sz="1000"/>
            </a:lvl3pPr>
            <a:lvl4pPr marL="1371530" indent="0">
              <a:buNone/>
              <a:defRPr sz="900"/>
            </a:lvl4pPr>
            <a:lvl5pPr marL="1828706" indent="0">
              <a:buNone/>
              <a:defRPr sz="900"/>
            </a:lvl5pPr>
            <a:lvl6pPr marL="2285883" indent="0">
              <a:buNone/>
              <a:defRPr sz="900"/>
            </a:lvl6pPr>
            <a:lvl7pPr marL="2743060" indent="0">
              <a:buNone/>
              <a:defRPr sz="900"/>
            </a:lvl7pPr>
            <a:lvl8pPr marL="3200236" indent="0">
              <a:buNone/>
              <a:defRPr sz="900"/>
            </a:lvl8pPr>
            <a:lvl9pPr marL="3657413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84A2AC2-3487-0B48-8CAB-499ECB40A478}" type="datetimeFigureOut">
              <a:rPr lang="en-US" smtClean="0"/>
              <a:pPr/>
              <a:t>3/31/2017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18A6EE-CD81-5442-8CD2-61B0FC542A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647" y="274588"/>
            <a:ext cx="822870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5" tIns="45718" rIns="91435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647" y="1600647"/>
            <a:ext cx="8228707" cy="4525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647" y="6356821"/>
            <a:ext cx="2133079" cy="365001"/>
          </a:xfrm>
          <a:prstGeom prst="rect">
            <a:avLst/>
          </a:prstGeom>
        </p:spPr>
        <p:txBody>
          <a:bodyPr vert="horz" lIns="91435" tIns="45718" rIns="91435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+mn-ea"/>
                <a:cs typeface="Arial" pitchFamily="34" charset="0"/>
              </a:defRPr>
            </a:lvl1pPr>
          </a:lstStyle>
          <a:p>
            <a:fld id="{184A2AC2-3487-0B48-8CAB-499ECB40A478}" type="datetimeFigureOut">
              <a:rPr lang="en-US" smtClean="0"/>
              <a:pPr/>
              <a:t>3/31/2017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75" y="6356821"/>
            <a:ext cx="2895451" cy="365001"/>
          </a:xfrm>
          <a:prstGeom prst="rect">
            <a:avLst/>
          </a:prstGeom>
        </p:spPr>
        <p:txBody>
          <a:bodyPr vert="horz" lIns="91435" tIns="45718" rIns="91435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+mn-ea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75" y="6356821"/>
            <a:ext cx="2133079" cy="365001"/>
          </a:xfrm>
          <a:prstGeom prst="rect">
            <a:avLst/>
          </a:prstGeom>
        </p:spPr>
        <p:txBody>
          <a:bodyPr vert="horz" lIns="91435" tIns="45718" rIns="91435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+mn-ea"/>
                <a:cs typeface="Arial" pitchFamily="34" charset="0"/>
              </a:defRPr>
            </a:lvl1pPr>
          </a:lstStyle>
          <a:p>
            <a:fld id="{7918A6EE-CD81-5442-8CD2-61B0FC542AB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145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맑은 고딕"/>
        </a:defRPr>
      </a:lvl1pPr>
      <a:lvl2pPr algn="ctr" defTabSz="914145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맑은 고딕"/>
          <a:cs typeface="맑은 고딕"/>
        </a:defRPr>
      </a:lvl2pPr>
      <a:lvl3pPr algn="ctr" defTabSz="914145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맑은 고딕"/>
          <a:cs typeface="맑은 고딕"/>
        </a:defRPr>
      </a:lvl3pPr>
      <a:lvl4pPr algn="ctr" defTabSz="914145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맑은 고딕"/>
          <a:cs typeface="맑은 고딕"/>
        </a:defRPr>
      </a:lvl4pPr>
      <a:lvl5pPr algn="ctr" defTabSz="914145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맑은 고딕"/>
          <a:cs typeface="맑은 고딕"/>
        </a:defRPr>
      </a:lvl5pPr>
      <a:lvl6pPr marL="321457" algn="ctr" defTabSz="914145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맑은 고딕"/>
          <a:cs typeface="맑은 고딕"/>
        </a:defRPr>
      </a:lvl6pPr>
      <a:lvl7pPr marL="642915" algn="ctr" defTabSz="914145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맑은 고딕"/>
          <a:cs typeface="맑은 고딕"/>
        </a:defRPr>
      </a:lvl7pPr>
      <a:lvl8pPr marL="964372" algn="ctr" defTabSz="914145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맑은 고딕"/>
          <a:cs typeface="맑은 고딕"/>
        </a:defRPr>
      </a:lvl8pPr>
      <a:lvl9pPr marL="1285829" algn="ctr" defTabSz="914145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맑은 고딕"/>
          <a:cs typeface="맑은 고딕"/>
        </a:defRPr>
      </a:lvl9pPr>
    </p:titleStyle>
    <p:bodyStyle>
      <a:lvl1pPr marL="342665" indent="-342665" algn="l" defTabSz="914145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맑은 고딕"/>
        </a:defRPr>
      </a:lvl1pPr>
      <a:lvl2pPr marL="742254" indent="-284624" algn="l" defTabSz="914145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맑은 고딕"/>
        </a:defRPr>
      </a:lvl2pPr>
      <a:lvl3pPr marL="1141844" indent="-227699" algn="l" defTabSz="914145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맑은 고딕"/>
        </a:defRPr>
      </a:lvl3pPr>
      <a:lvl4pPr marL="1599474" indent="-227699" algn="l" defTabSz="914145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맑은 고딕"/>
        </a:defRPr>
      </a:lvl4pPr>
      <a:lvl5pPr marL="2057104" indent="-227699" algn="l" defTabSz="914145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맑은 고딕"/>
        </a:defRPr>
      </a:lvl5pPr>
      <a:lvl6pPr marL="2514471" indent="-228588" algn="l" defTabSz="91435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48" indent="-228588" algn="l" defTabSz="91435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5" indent="-228588" algn="l" defTabSz="91435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1" indent="-228588" algn="l" defTabSz="91435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6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36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192.168.8.254/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751063"/>
            <a:ext cx="7772400" cy="1470025"/>
          </a:xfrm>
        </p:spPr>
        <p:txBody>
          <a:bodyPr/>
          <a:lstStyle/>
          <a:p>
            <a:r>
              <a:rPr lang="tr-TR" b="1" dirty="0" smtClean="0"/>
              <a:t>Xpeech VOIP GW Giriş</a:t>
            </a:r>
            <a:endParaRPr lang="en-US" b="1" dirty="0"/>
          </a:p>
        </p:txBody>
      </p:sp>
      <p:pic>
        <p:nvPicPr>
          <p:cNvPr id="4" name="Picture 3" descr="XPEECH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0" y="990600"/>
            <a:ext cx="3590981" cy="1676400"/>
          </a:xfrm>
          <a:prstGeom prst="rect">
            <a:avLst/>
          </a:prstGeom>
        </p:spPr>
      </p:pic>
      <p:sp>
        <p:nvSpPr>
          <p:cNvPr id="5" name="Subtitle 6"/>
          <p:cNvSpPr txBox="1">
            <a:spLocks/>
          </p:cNvSpPr>
          <p:nvPr/>
        </p:nvSpPr>
        <p:spPr>
          <a:xfrm>
            <a:off x="1463637" y="4653136"/>
            <a:ext cx="6400354" cy="962174"/>
          </a:xfrm>
          <a:prstGeom prst="rect">
            <a:avLst/>
          </a:prstGeom>
        </p:spPr>
        <p:txBody>
          <a:bodyPr lIns="91435" tIns="45718" rIns="91435" bIns="45718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665" indent="-342665" algn="ctr" eaLnBrk="0" latinLnBrk="1" hangingPunct="0">
              <a:spcBef>
                <a:spcPct val="20000"/>
              </a:spcBef>
              <a:defRPr/>
            </a:pPr>
            <a:r>
              <a:rPr lang="tr-TR" sz="17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(Ergin BOYACI </a:t>
            </a:r>
            <a:r>
              <a:rPr lang="tr-TR" sz="17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– Müşteri Deneyimi ve Ürün Geliştirme)</a:t>
            </a:r>
          </a:p>
          <a:p>
            <a:pPr marL="342665" indent="-342665" algn="ctr" eaLnBrk="0" latinLnBrk="1" hangingPunct="0">
              <a:spcBef>
                <a:spcPct val="20000"/>
              </a:spcBef>
              <a:defRPr/>
            </a:pPr>
            <a:r>
              <a:rPr lang="tr-TR" sz="17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Şubat </a:t>
            </a:r>
            <a:r>
              <a:rPr lang="tr-TR" sz="17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2016</a:t>
            </a:r>
            <a:endParaRPr lang="tr-TR" sz="5100" dirty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XPEECH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470" y="126715"/>
            <a:ext cx="1752600" cy="81817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29952" y="219998"/>
            <a:ext cx="1212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Sip ayarları</a:t>
            </a:r>
            <a:endParaRPr lang="tr-TR" dirty="0"/>
          </a:p>
        </p:txBody>
      </p:sp>
      <p:sp>
        <p:nvSpPr>
          <p:cNvPr id="7" name="TextBox 6"/>
          <p:cNvSpPr txBox="1"/>
          <p:nvPr/>
        </p:nvSpPr>
        <p:spPr>
          <a:xfrm>
            <a:off x="2051720" y="6165304"/>
            <a:ext cx="46717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Proxy sunu IP kısmına operatörün IP bilgisi girilir</a:t>
            </a:r>
            <a:endParaRPr lang="tr-TR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470" y="911313"/>
            <a:ext cx="8968110" cy="4932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713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XPEECH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470" y="126715"/>
            <a:ext cx="1752600" cy="81817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944892"/>
            <a:ext cx="8489007" cy="43338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07904" y="166471"/>
            <a:ext cx="1487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DTMF ayarları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88065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XPEECH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470" y="126715"/>
            <a:ext cx="1752600" cy="81817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124744"/>
            <a:ext cx="8229600" cy="48672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43808" y="351137"/>
            <a:ext cx="1511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Kodek ayarları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37026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XPEECH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470" y="126715"/>
            <a:ext cx="1752600" cy="81817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470" y="944892"/>
            <a:ext cx="8880872" cy="503131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67744" y="332656"/>
            <a:ext cx="2498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Numara Planı ayarlaması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55563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XPEECH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470" y="126715"/>
            <a:ext cx="1752600" cy="81817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470" y="1124744"/>
            <a:ext cx="8829675" cy="29527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27784" y="404664"/>
            <a:ext cx="463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CLI</a:t>
            </a:r>
            <a:endParaRPr lang="tr-TR" dirty="0"/>
          </a:p>
        </p:txBody>
      </p:sp>
      <p:sp>
        <p:nvSpPr>
          <p:cNvPr id="5" name="TextBox 4"/>
          <p:cNvSpPr txBox="1"/>
          <p:nvPr/>
        </p:nvSpPr>
        <p:spPr>
          <a:xfrm>
            <a:off x="467544" y="4509120"/>
            <a:ext cx="827810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Arayan numara bilgisini FXO dan algılama veya FXS portuna göndermek için standart </a:t>
            </a:r>
          </a:p>
          <a:p>
            <a:r>
              <a:rPr lang="tr-TR" dirty="0" smtClean="0"/>
              <a:t>Ayarlar olarak bu seçenekleri kullanabilirsiniz, gerekirse FXS caller ID tipi Belcore olarak</a:t>
            </a:r>
          </a:p>
          <a:p>
            <a:r>
              <a:rPr lang="tr-TR" dirty="0" smtClean="0"/>
              <a:t>değiştirilebilir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64621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XPEECH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470" y="126715"/>
            <a:ext cx="1752600" cy="8181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470" y="1844824"/>
            <a:ext cx="8833619" cy="374441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51720" y="404664"/>
            <a:ext cx="2712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FXS FXO Empedans ayarları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9841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XPEECH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470" y="126715"/>
            <a:ext cx="1752600" cy="81817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19" y="1484784"/>
            <a:ext cx="8772343" cy="33123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67744" y="404664"/>
            <a:ext cx="1992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CPT kadans ayarları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06025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XPEECH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470" y="126715"/>
            <a:ext cx="1752600" cy="81817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340768"/>
            <a:ext cx="8280920" cy="37708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11760" y="404664"/>
            <a:ext cx="2546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Port anable Disable etme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83703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XPEECH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470" y="126715"/>
            <a:ext cx="1752600" cy="818177"/>
          </a:xfrm>
          <a:prstGeom prst="rect">
            <a:avLst/>
          </a:prstGeom>
        </p:spPr>
      </p:pic>
      <p:pic>
        <p:nvPicPr>
          <p:cNvPr id="6" name="Picture 10" descr="SP200_Ark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37252"/>
            <a:ext cx="2673258" cy="1771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8" descr="DSC_785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832"/>
          <a:stretch>
            <a:fillRect/>
          </a:stretch>
        </p:blipFill>
        <p:spPr bwMode="auto">
          <a:xfrm>
            <a:off x="251520" y="3281327"/>
            <a:ext cx="42672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2" descr="DSC_787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1092" y="944892"/>
            <a:ext cx="4267200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580112" y="4653136"/>
            <a:ext cx="2368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2, 4 ve 8 portlu cihazlar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XPEECH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470" y="126715"/>
            <a:ext cx="1752600" cy="818177"/>
          </a:xfrm>
          <a:prstGeom prst="rect">
            <a:avLst/>
          </a:prstGeom>
        </p:spPr>
      </p:pic>
      <p:pic>
        <p:nvPicPr>
          <p:cNvPr id="3" name="Picture 11" descr="Untitled-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944892"/>
            <a:ext cx="5715000" cy="278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675" y="4371702"/>
            <a:ext cx="7323138" cy="85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09675" y="5589240"/>
            <a:ext cx="18181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16 portlu cihazlar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66766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XPEECH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470" y="126715"/>
            <a:ext cx="1752600" cy="81817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209675" y="5589240"/>
            <a:ext cx="18181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32 portlu cihazlar</a:t>
            </a:r>
            <a:endParaRPr lang="tr-TR" dirty="0"/>
          </a:p>
        </p:txBody>
      </p:sp>
      <p:pic>
        <p:nvPicPr>
          <p:cNvPr id="6" name="Picture 12" descr="Untitled-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052736"/>
            <a:ext cx="5715000" cy="278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675" y="4509120"/>
            <a:ext cx="7180263" cy="83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5029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XPEECH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470" y="126715"/>
            <a:ext cx="1752600" cy="81817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39552" y="1603439"/>
            <a:ext cx="7848872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Şifre resetleme</a:t>
            </a:r>
          </a:p>
          <a:p>
            <a:pPr lvl="1"/>
            <a:r>
              <a:rPr lang="tr-TR" altLang="tr-TR" sz="2400" dirty="0" smtClean="0"/>
              <a:t>1. </a:t>
            </a:r>
            <a:r>
              <a:rPr lang="en-US" altLang="tr-TR" sz="2400" dirty="0" smtClean="0"/>
              <a:t>GW</a:t>
            </a:r>
            <a:r>
              <a:rPr lang="tr-TR" altLang="tr-TR" sz="2400" dirty="0" smtClean="0"/>
              <a:t> </a:t>
            </a:r>
            <a:r>
              <a:rPr lang="tr-TR" altLang="tr-TR" sz="2400" dirty="0"/>
              <a:t>in</a:t>
            </a:r>
            <a:r>
              <a:rPr lang="en-US" altLang="tr-TR" sz="2400" dirty="0"/>
              <a:t> power</a:t>
            </a:r>
            <a:r>
              <a:rPr lang="tr-TR" altLang="tr-TR" sz="2400" dirty="0"/>
              <a:t>ını çekiniz</a:t>
            </a:r>
            <a:endParaRPr lang="en-US" altLang="tr-TR" sz="2400" dirty="0"/>
          </a:p>
          <a:p>
            <a:pPr lvl="1"/>
            <a:r>
              <a:rPr lang="en-US" altLang="tr-TR" sz="2400" dirty="0"/>
              <a:t>2. </a:t>
            </a:r>
            <a:r>
              <a:rPr lang="tr-TR" altLang="tr-TR" sz="2400" dirty="0"/>
              <a:t>Reset </a:t>
            </a:r>
            <a:r>
              <a:rPr lang="en-US" altLang="tr-TR" sz="2400" dirty="0" err="1"/>
              <a:t>buton</a:t>
            </a:r>
            <a:r>
              <a:rPr lang="tr-TR" altLang="tr-TR" sz="2400" dirty="0"/>
              <a:t>una basınız ve bırakmayınız</a:t>
            </a:r>
            <a:r>
              <a:rPr lang="en-US" altLang="tr-TR" sz="2400" dirty="0"/>
              <a:t>.</a:t>
            </a:r>
          </a:p>
          <a:p>
            <a:pPr lvl="1"/>
            <a:r>
              <a:rPr lang="en-US" altLang="tr-TR" sz="2400" dirty="0"/>
              <a:t>3. </a:t>
            </a:r>
            <a:r>
              <a:rPr lang="tr-TR" altLang="tr-TR" sz="2400" dirty="0"/>
              <a:t>GW powerını yeniden takınız</a:t>
            </a:r>
            <a:endParaRPr lang="en-US" altLang="tr-TR" sz="2400" dirty="0"/>
          </a:p>
          <a:p>
            <a:pPr lvl="1"/>
            <a:r>
              <a:rPr lang="en-US" altLang="tr-TR" sz="2400" dirty="0"/>
              <a:t>4. Alarm LED</a:t>
            </a:r>
            <a:r>
              <a:rPr lang="tr-TR" altLang="tr-TR" sz="2400" dirty="0"/>
              <a:t> i kontrol ediniz</a:t>
            </a:r>
            <a:r>
              <a:rPr lang="en-US" altLang="tr-TR" sz="2400" dirty="0"/>
              <a:t>, </a:t>
            </a:r>
            <a:r>
              <a:rPr lang="tr-TR" altLang="tr-TR" sz="2400" dirty="0"/>
              <a:t>o sürekli yanıyor olmalı ve 6 sn sonra yanıp sönmeye başlar</a:t>
            </a:r>
            <a:r>
              <a:rPr lang="en-US" altLang="tr-TR" sz="2400" dirty="0"/>
              <a:t>.</a:t>
            </a:r>
          </a:p>
          <a:p>
            <a:pPr lvl="1"/>
            <a:r>
              <a:rPr lang="en-US" altLang="tr-TR" sz="2400" dirty="0"/>
              <a:t>5. </a:t>
            </a:r>
            <a:r>
              <a:rPr lang="tr-TR" altLang="tr-TR" sz="2400" dirty="0"/>
              <a:t>R</a:t>
            </a:r>
            <a:r>
              <a:rPr lang="en-US" altLang="tr-TR" sz="2400" dirty="0" err="1"/>
              <a:t>eset</a:t>
            </a:r>
            <a:r>
              <a:rPr lang="en-US" altLang="tr-TR" sz="2400" dirty="0"/>
              <a:t> </a:t>
            </a:r>
            <a:r>
              <a:rPr lang="en-US" altLang="tr-TR" sz="2400" dirty="0" err="1"/>
              <a:t>buton</a:t>
            </a:r>
            <a:r>
              <a:rPr lang="tr-TR" altLang="tr-TR" sz="2400" dirty="0"/>
              <a:t>unu bırakınız. </a:t>
            </a:r>
            <a:r>
              <a:rPr lang="en-US" altLang="tr-TR" sz="2400" dirty="0"/>
              <a:t>GW </a:t>
            </a:r>
            <a:r>
              <a:rPr lang="tr-TR" altLang="tr-TR" sz="2400" dirty="0"/>
              <a:t>WAN/LAN IP ve giriş/şifresi ni geri aacaktır.</a:t>
            </a:r>
            <a:endParaRPr lang="en-US" altLang="tr-TR" sz="2400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43449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XPEECH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470" y="126715"/>
            <a:ext cx="1752600" cy="81817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259632" y="2636912"/>
            <a:ext cx="728475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altLang="tr-TR" dirty="0"/>
              <a:t>Gatewayin WAN portunun varsayılan IP si </a:t>
            </a:r>
            <a:r>
              <a:rPr lang="tr-TR" altLang="tr-TR" u="sng" dirty="0"/>
              <a:t>192.168.1.2</a:t>
            </a:r>
            <a:r>
              <a:rPr lang="tr-TR" altLang="tr-TR" dirty="0"/>
              <a:t> </a:t>
            </a:r>
            <a:endParaRPr lang="tr-TR" altLang="tr-TR" dirty="0" smtClean="0"/>
          </a:p>
          <a:p>
            <a:r>
              <a:rPr lang="tr-TR" altLang="tr-TR" dirty="0" smtClean="0"/>
              <a:t>LAN </a:t>
            </a:r>
            <a:r>
              <a:rPr lang="tr-TR" altLang="tr-TR" dirty="0"/>
              <a:t>portunun varsayılan IP si </a:t>
            </a:r>
            <a:r>
              <a:rPr lang="en-US" altLang="tr-TR" u="sng" dirty="0"/>
              <a:t>192.168.8.254</a:t>
            </a:r>
            <a:r>
              <a:rPr lang="tr-TR" altLang="tr-TR" dirty="0"/>
              <a:t> tür</a:t>
            </a:r>
            <a:r>
              <a:rPr lang="tr-TR" altLang="tr-TR" dirty="0" smtClean="0"/>
              <a:t>.</a:t>
            </a:r>
          </a:p>
          <a:p>
            <a:r>
              <a:rPr lang="tr-TR" altLang="tr-TR" dirty="0" smtClean="0"/>
              <a:t>Buna göre Kendi bilgisayarınıza 192.168.8.xxx li bir IP vermelisiniz, </a:t>
            </a:r>
          </a:p>
          <a:p>
            <a:r>
              <a:rPr lang="tr-TR" altLang="tr-TR" dirty="0" smtClean="0"/>
              <a:t>Daha sonra bilgisayarınızdan </a:t>
            </a:r>
            <a:r>
              <a:rPr lang="en-US" altLang="tr-TR" dirty="0">
                <a:hlinkClick r:id="rId3"/>
              </a:rPr>
              <a:t>http://</a:t>
            </a:r>
            <a:r>
              <a:rPr lang="en-US" altLang="tr-TR" dirty="0" smtClean="0">
                <a:hlinkClick r:id="rId3"/>
              </a:rPr>
              <a:t>192.168.8.254</a:t>
            </a:r>
            <a:r>
              <a:rPr lang="tr-TR" altLang="tr-TR" dirty="0" smtClean="0"/>
              <a:t> adresine bağlanabilirsiniz</a:t>
            </a:r>
            <a:endParaRPr lang="en-US" alt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30589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XPEECH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470" y="126715"/>
            <a:ext cx="1752600" cy="818177"/>
          </a:xfrm>
          <a:prstGeom prst="rect">
            <a:avLst/>
          </a:prstGeom>
        </p:spPr>
      </p:pic>
      <p:pic>
        <p:nvPicPr>
          <p:cNvPr id="3" name="Picture 5154" descr="pagr 26 _ login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89" y="901917"/>
            <a:ext cx="2824162" cy="182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5156"/>
          <p:cNvSpPr txBox="1">
            <a:spLocks noChangeArrowheads="1"/>
          </p:cNvSpPr>
          <p:nvPr/>
        </p:nvSpPr>
        <p:spPr bwMode="auto">
          <a:xfrm>
            <a:off x="3563888" y="1556792"/>
            <a:ext cx="3960813" cy="100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90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itchFamily="18" charset="-120"/>
              </a:defRPr>
            </a:lvl1pPr>
            <a:lvl2pPr marL="742950" indent="-285750">
              <a:tabLst>
                <a:tab pos="90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itchFamily="18" charset="-120"/>
              </a:defRPr>
            </a:lvl2pPr>
            <a:lvl3pPr marL="1143000" indent="-228600">
              <a:tabLst>
                <a:tab pos="90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itchFamily="18" charset="-120"/>
              </a:defRPr>
            </a:lvl3pPr>
            <a:lvl4pPr marL="1600200" indent="-228600">
              <a:tabLst>
                <a:tab pos="90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itchFamily="18" charset="-120"/>
              </a:defRPr>
            </a:lvl4pPr>
            <a:lvl5pPr marL="2057400" indent="-228600">
              <a:tabLst>
                <a:tab pos="90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0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0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0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0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tr-TR" altLang="zh-TW" dirty="0">
                <a:solidFill>
                  <a:srgbClr val="003366"/>
                </a:solidFill>
              </a:rPr>
              <a:t>Varsayılan</a:t>
            </a:r>
            <a:r>
              <a:rPr kumimoji="1" lang="en-US" altLang="zh-TW" dirty="0">
                <a:solidFill>
                  <a:srgbClr val="003366"/>
                </a:solidFill>
              </a:rPr>
              <a:t>:</a:t>
            </a:r>
          </a:p>
          <a:p>
            <a:pPr eaLnBrk="1" hangingPunct="1">
              <a:spcBef>
                <a:spcPct val="50000"/>
              </a:spcBef>
            </a:pPr>
            <a:r>
              <a:rPr kumimoji="1" lang="tr-TR" altLang="zh-TW" sz="1400" dirty="0">
                <a:solidFill>
                  <a:srgbClr val="003366"/>
                </a:solidFill>
              </a:rPr>
              <a:t>Kullanıcı Adı</a:t>
            </a:r>
            <a:r>
              <a:rPr kumimoji="1" lang="en-US" altLang="zh-TW" sz="1400" dirty="0">
                <a:solidFill>
                  <a:srgbClr val="003366"/>
                </a:solidFill>
              </a:rPr>
              <a:t>: </a:t>
            </a:r>
            <a:r>
              <a:rPr kumimoji="1" lang="tr-TR" altLang="zh-TW" sz="1400" dirty="0">
                <a:solidFill>
                  <a:srgbClr val="003366"/>
                </a:solidFill>
              </a:rPr>
              <a:t>Boş</a:t>
            </a:r>
            <a:endParaRPr kumimoji="1" lang="en-US" altLang="zh-TW" sz="1400" dirty="0">
              <a:solidFill>
                <a:srgbClr val="003366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kumimoji="1" lang="tr-TR" altLang="zh-TW" sz="1400" dirty="0">
                <a:solidFill>
                  <a:srgbClr val="003366"/>
                </a:solidFill>
              </a:rPr>
              <a:t>Şifre</a:t>
            </a:r>
            <a:r>
              <a:rPr kumimoji="1" lang="en-US" altLang="zh-TW" sz="1400" dirty="0">
                <a:solidFill>
                  <a:srgbClr val="003366"/>
                </a:solidFill>
              </a:rPr>
              <a:t>	</a:t>
            </a:r>
            <a:r>
              <a:rPr kumimoji="1" lang="tr-TR" altLang="zh-TW" sz="1400" dirty="0">
                <a:solidFill>
                  <a:srgbClr val="003366"/>
                </a:solidFill>
              </a:rPr>
              <a:t> </a:t>
            </a:r>
            <a:r>
              <a:rPr kumimoji="1" lang="en-US" altLang="zh-TW" sz="1400" dirty="0">
                <a:solidFill>
                  <a:srgbClr val="003366"/>
                </a:solidFill>
              </a:rPr>
              <a:t>: </a:t>
            </a:r>
            <a:r>
              <a:rPr kumimoji="1" lang="tr-TR" altLang="zh-TW" sz="1400" dirty="0">
                <a:solidFill>
                  <a:srgbClr val="003366"/>
                </a:solidFill>
              </a:rPr>
              <a:t> Boş</a:t>
            </a:r>
            <a:endParaRPr kumimoji="1" lang="en-US" altLang="zh-TW" sz="1400" dirty="0">
              <a:solidFill>
                <a:srgbClr val="003366"/>
              </a:solidFill>
            </a:endParaRPr>
          </a:p>
        </p:txBody>
      </p:sp>
      <p:sp>
        <p:nvSpPr>
          <p:cNvPr id="7" name="AutoShape 5146"/>
          <p:cNvSpPr>
            <a:spLocks noChangeArrowheads="1"/>
          </p:cNvSpPr>
          <p:nvPr/>
        </p:nvSpPr>
        <p:spPr bwMode="auto">
          <a:xfrm flipH="1">
            <a:off x="5581601" y="1081143"/>
            <a:ext cx="1943100" cy="3743325"/>
          </a:xfrm>
          <a:prstGeom prst="curvedRightArrow">
            <a:avLst>
              <a:gd name="adj1" fmla="val 49928"/>
              <a:gd name="adj2" fmla="val 88457"/>
              <a:gd name="adj3" fmla="val 5115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8" name="Text Box 5147"/>
          <p:cNvSpPr txBox="1">
            <a:spLocks noChangeArrowheads="1"/>
          </p:cNvSpPr>
          <p:nvPr/>
        </p:nvSpPr>
        <p:spPr bwMode="auto">
          <a:xfrm>
            <a:off x="5488827" y="5058569"/>
            <a:ext cx="3547669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tr-TR" altLang="zh-TW" dirty="0">
                <a:solidFill>
                  <a:srgbClr val="003366"/>
                </a:solidFill>
              </a:rPr>
              <a:t>Kullanıcı adı ve şifreyi girdikten sonra, konfigürasyon sayfasına ulaşacaksınız.</a:t>
            </a:r>
            <a:endParaRPr kumimoji="1" lang="en-US" altLang="zh-TW" dirty="0">
              <a:solidFill>
                <a:srgbClr val="003366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989" y="2755429"/>
            <a:ext cx="4612042" cy="325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876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XPEECH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470" y="126715"/>
            <a:ext cx="1752600" cy="81817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587" y="974414"/>
            <a:ext cx="8886825" cy="48308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43808" y="6021288"/>
            <a:ext cx="41865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WAN portuna operatörün vereceği IP girilir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34923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XPEECH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470" y="126715"/>
            <a:ext cx="1752600" cy="81817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773" y="1052736"/>
            <a:ext cx="8664314" cy="302433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1520" y="4581128"/>
            <a:ext cx="88708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Yapılan ayarların kayıt edilip saklanması için aşağıdaki seçenekler seçilir ve Kabul Et butonuna</a:t>
            </a:r>
          </a:p>
          <a:p>
            <a:r>
              <a:rPr lang="tr-TR" dirty="0" smtClean="0"/>
              <a:t>Basılır, bu işlemden sonra cihaz kendini yeniden başlatacaktır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28205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ircom Haz?r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Bircom Haz?r Template.potx</Template>
  <TotalTime>4266</TotalTime>
  <Words>225</Words>
  <Application>Microsoft Office PowerPoint</Application>
  <PresentationFormat>On-screen Show (4:3)</PresentationFormat>
  <Paragraphs>36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맑은 고딕</vt:lpstr>
      <vt:lpstr>新細明體</vt:lpstr>
      <vt:lpstr>Arial</vt:lpstr>
      <vt:lpstr>Calibri</vt:lpstr>
      <vt:lpstr>Bircom Haz?r Template</vt:lpstr>
      <vt:lpstr>Xpeech VOIP GW Giriş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Bircom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Serkan ER</dc:creator>
  <cp:lastModifiedBy>Ergin Boyacı [ Bircom ]</cp:lastModifiedBy>
  <cp:revision>234</cp:revision>
  <dcterms:created xsi:type="dcterms:W3CDTF">2011-08-11T06:57:34Z</dcterms:created>
  <dcterms:modified xsi:type="dcterms:W3CDTF">2017-03-31T10:00:02Z</dcterms:modified>
</cp:coreProperties>
</file>