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327" r:id="rId4"/>
    <p:sldId id="326" r:id="rId5"/>
    <p:sldId id="336" r:id="rId6"/>
    <p:sldId id="342" r:id="rId7"/>
    <p:sldId id="339" r:id="rId8"/>
    <p:sldId id="340" r:id="rId9"/>
    <p:sldId id="343" r:id="rId10"/>
    <p:sldId id="328" r:id="rId11"/>
    <p:sldId id="293" r:id="rId12"/>
  </p:sldIdLst>
  <p:sldSz cx="9144000" cy="5143500" type="screen16x9"/>
  <p:notesSz cx="7099300" cy="1023461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1pPr>
    <a:lvl2pPr marL="286984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2pPr>
    <a:lvl3pPr marL="573969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3pPr>
    <a:lvl4pPr marL="860953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4pPr>
    <a:lvl5pPr marL="1147938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5pPr>
    <a:lvl6pPr marL="1434922" algn="l" defTabSz="573969" rtl="0" eaLnBrk="1" latinLnBrk="0" hangingPunct="1"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6pPr>
    <a:lvl7pPr marL="1721907" algn="l" defTabSz="573969" rtl="0" eaLnBrk="1" latinLnBrk="0" hangingPunct="1"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7pPr>
    <a:lvl8pPr marL="2008891" algn="l" defTabSz="573969" rtl="0" eaLnBrk="1" latinLnBrk="0" hangingPunct="1"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8pPr>
    <a:lvl9pPr marL="2295876" algn="l" defTabSz="573969" rtl="0" eaLnBrk="1" latinLnBrk="0" hangingPunct="1">
      <a:defRPr kumimoji="1" sz="800" kern="1200">
        <a:solidFill>
          <a:schemeClr val="tx1"/>
        </a:solidFill>
        <a:latin typeface="Gill Sans"/>
        <a:ea typeface="Malgun Gothic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6D53"/>
    <a:srgbClr val="00D661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8" autoAdjust="0"/>
    <p:restoredTop sz="96619" autoAdjust="0"/>
  </p:normalViewPr>
  <p:slideViewPr>
    <p:cSldViewPr>
      <p:cViewPr varScale="1">
        <p:scale>
          <a:sx n="88" d="100"/>
          <a:sy n="88" d="100"/>
        </p:scale>
        <p:origin x="37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76"/>
    </p:cViewPr>
  </p:sorterViewPr>
  <p:notesViewPr>
    <p:cSldViewPr>
      <p:cViewPr varScale="1">
        <p:scale>
          <a:sx n="37" d="100"/>
          <a:sy n="37" d="100"/>
        </p:scale>
        <p:origin x="-192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69641" tIns="34820" rIns="69641" bIns="34820" rtlCol="0"/>
          <a:lstStyle>
            <a:lvl1pPr algn="l" latinLnBrk="1">
              <a:defRPr sz="900"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69641" tIns="34820" rIns="69641" bIns="34820" rtlCol="0"/>
          <a:lstStyle>
            <a:lvl1pPr algn="r" latinLnBrk="1">
              <a:defRPr sz="900"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F46327-9F6C-4EA9-A2AF-4262A9832812}" type="datetimeFigureOut">
              <a:rPr lang="tr-TR"/>
              <a:pPr>
                <a:defRPr/>
              </a:pPr>
              <a:t>11.4.2014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69641" tIns="34820" rIns="69641" bIns="34820" rtlCol="0" anchor="b"/>
          <a:lstStyle>
            <a:lvl1pPr algn="l" latinLnBrk="1">
              <a:defRPr sz="900"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69641" tIns="34820" rIns="69641" bIns="34820" rtlCol="0" anchor="b"/>
          <a:lstStyle>
            <a:lvl1pPr algn="r" latinLnBrk="1">
              <a:defRPr sz="900"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0E8D27B-563A-4035-ADFA-46FBACA24A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499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641" tIns="34820" rIns="69641" bIns="34820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641" tIns="34820" rIns="69641" bIns="34820" numCol="1" anchor="t" anchorCtr="0" compatLnSpc="1">
            <a:prstTxWarp prst="textNoShape">
              <a:avLst/>
            </a:prstTxWarp>
          </a:bodyPr>
          <a:lstStyle>
            <a:lvl1pPr algn="r" latinLnBrk="1">
              <a:defRPr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641" tIns="34820" rIns="69641" bIns="34820" numCol="1" anchor="t" anchorCtr="0" compatLnSpc="1">
            <a:prstTxWarp prst="textNoShape">
              <a:avLst/>
            </a:prstTxWarp>
          </a:bodyPr>
          <a:lstStyle/>
          <a:p>
            <a:pPr lvl="4"/>
            <a:r>
              <a:rPr lang="tr-TR" noProof="0" smtClean="0"/>
              <a:t>Asıl metin stillerini düzenlemek için tıklatın
İkinci düzey
Üçüncü düzey
Dördüncü düzey
Beşinci düzey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641" tIns="34820" rIns="69641" bIns="34820" numCol="1" anchor="b" anchorCtr="0" compatLnSpc="1">
            <a:prstTxWarp prst="textNoShape">
              <a:avLst/>
            </a:prstTxWarp>
          </a:bodyPr>
          <a:lstStyle>
            <a:lvl1pPr latinLnBrk="1">
              <a:defRPr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641" tIns="34820" rIns="69641" bIns="34820" numCol="1" anchor="b" anchorCtr="0" compatLnSpc="1">
            <a:prstTxWarp prst="textNoShape">
              <a:avLst/>
            </a:prstTxWarp>
          </a:bodyPr>
          <a:lstStyle>
            <a:lvl1pPr algn="r" latinLnBrk="1">
              <a:defRPr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C3EE94C-74DB-4C62-87A6-39BCABDBD3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9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238" indent="-215238" algn="l" rtl="0" eaLnBrk="0" fontAlgn="base" latinLnBrk="1" hangingPunct="0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 charset="0"/>
        <a:ea typeface="Malgun Gothic" pitchFamily="34" charset="-127"/>
        <a:cs typeface="Arial" pitchFamily="34" charset="0"/>
      </a:defRPr>
    </a:lvl1pPr>
    <a:lvl2pPr marL="466350" indent="-179365" algn="l" rtl="0" eaLnBrk="0" fontAlgn="base" latinLnBrk="1" hangingPunct="0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 charset="0"/>
        <a:ea typeface="Malgun Gothic" pitchFamily="34" charset="-127"/>
        <a:cs typeface="Arial" pitchFamily="34" charset="0"/>
      </a:defRPr>
    </a:lvl2pPr>
    <a:lvl3pPr marL="717461" indent="-143492" algn="l" rtl="0" eaLnBrk="0" fontAlgn="base" latinLnBrk="1" hangingPunct="0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 charset="0"/>
        <a:ea typeface="Malgun Gothic" pitchFamily="34" charset="-127"/>
        <a:cs typeface="Arial" pitchFamily="34" charset="0"/>
      </a:defRPr>
    </a:lvl3pPr>
    <a:lvl4pPr marL="1004446" indent="-143492" algn="l" rtl="0" eaLnBrk="0" fontAlgn="base" latinLnBrk="1" hangingPunct="0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 charset="0"/>
        <a:ea typeface="Malgun Gothic" pitchFamily="34" charset="-127"/>
        <a:cs typeface="Arial" pitchFamily="34" charset="0"/>
      </a:defRPr>
    </a:lvl4pPr>
    <a:lvl5pPr marL="1147938" algn="l" rtl="0" eaLnBrk="0" fontAlgn="base" latinLnBrk="1" hangingPunct="0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Gill Sans" charset="0"/>
        <a:ea typeface="Malgun Gothic" pitchFamily="34" charset="-127"/>
        <a:cs typeface="Arial" pitchFamily="34" charset="0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3164-9CE4-4E0E-ADE1-EB7A9EB3DFFF}" type="slidenum">
              <a:rPr 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3164-9CE4-4E0E-ADE1-EB7A9EB3DFFF}" type="slidenum">
              <a:rPr 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3164-9CE4-4E0E-ADE1-EB7A9EB3DFFF}" type="slidenum">
              <a:rPr 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3164-9CE4-4E0E-ADE1-EB7A9EB3DFFF}" type="slidenum">
              <a:rPr 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3164-9CE4-4E0E-ADE1-EB7A9EB3DFFF}" type="slidenum">
              <a:rPr 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3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62D2-8978-4437-A49D-3E181011D86C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740F-753C-4047-B495-465BB91427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292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8829-5963-4AE6-9EFD-BAC8E44EDA3C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5AD-F127-44E6-8C23-E4DBF59A18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4236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78F8-2D82-4504-9DC7-F3759CFC9700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AD1B-D093-4380-A79C-0D1545F2E7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6838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52C-BFC2-49B3-83B9-FBDAD77C803A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53EF-5EC0-457B-A9AC-4B5EF8CB22D7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457200" y="1221600"/>
            <a:ext cx="6707088" cy="337302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90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98D-C691-44CC-AFBC-2408DA9B0E0E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AC2D-E096-481D-8E89-8BC9BE894C41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61A-6CD1-4939-85A3-6417C8DF83E8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762-D6A6-41D0-852C-A4FDE2905E17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A13A-DA31-40F3-83F5-197AC5165C15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17F1-F630-40F4-8CA2-9BDB6D0B316C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97" y="103507"/>
            <a:ext cx="8228707" cy="518115"/>
          </a:xfrm>
        </p:spPr>
        <p:txBody>
          <a:bodyPr/>
          <a:lstStyle>
            <a:lvl1pPr algn="l">
              <a:defRPr sz="25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8246-0D8B-4B81-8754-58BEDB0A5CF7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3570-2FF8-4E86-861E-354D641585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988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F8F2-6E3E-45B9-8EF2-15BD46CCEC23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1596-71B5-45B1-A755-298AB7668D94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0181-911D-4900-8584-796B635D89FA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E1F5-94A2-4E2E-BF29-A63AF175AB07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BFC-C238-4D17-8A1F-1B04AFC4267E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CBB0-1C73-4A02-A59C-200B845A9EC6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58A9-0C96-48EF-BDE4-E26AEAF9F11B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0ADB-47A5-4D10-A0C6-E76231EE3503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2872-87A7-4934-A14A-54F530D3BD87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1E6C-971C-4BDF-B615-636F26AED2F6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8012-2299-459A-8AD6-325251F7F1C0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7F5A-8B74-4787-B9E1-31668BD183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74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88A8-8D09-4450-861F-F4A2F3265BC7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FBFA-511D-4904-842D-D8C7AF553E86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741-42BA-4C11-A442-877CA33389DD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9CFF-BB5B-4D95-9E22-984FFB7DC12E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8205-5BD6-4B05-A80F-82D1C1C6DE2B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C905-C924-4AFA-9D04-BF5133EA5D34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2183-2E8A-4B4F-B74E-42ABE630B85A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CA76-816F-400B-BE41-D4CF06ADE358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6B50-D289-45D7-A300-3D551F1B49D2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0C18-5571-46CE-9B28-71BE113FD1D1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E222-ADC8-47AB-9BA1-1195A379E749}" type="datetime1">
              <a:rPr lang="tr-TR" smtClean="0"/>
              <a:t>11.4.2014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613D-9F15-4F49-AA10-60D4DE338D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643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C990-79A6-4576-99DC-96DC116F87E1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1EF-2B0F-4EE6-9C95-409AC110D938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F9E4-9EAF-422E-8BE2-5EA93CDAB384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CEF3-C0D0-4FE9-B239-A6007D96FAF9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B7BC-3E4A-421B-A3A5-A50ADB7BEC69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8B-A36C-4C03-A705-FCDF012CDE7A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457200" y="1221600"/>
            <a:ext cx="6707088" cy="337302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12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AD5-CE32-484A-8A68-870253289E47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308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3C13-9362-40A4-8A5F-C38627120822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7BAE-43DE-4BA2-8ADA-62F970436F79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660-77C5-4C65-892B-2CA558C4EB79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9" indent="0">
              <a:buNone/>
              <a:defRPr sz="1600" b="1"/>
            </a:lvl3pPr>
            <a:lvl4pPr marL="1224448" indent="0">
              <a:buNone/>
              <a:defRPr sz="1400" b="1"/>
            </a:lvl4pPr>
            <a:lvl5pPr marL="1632597" indent="0">
              <a:buNone/>
              <a:defRPr sz="1400" b="1"/>
            </a:lvl5pPr>
            <a:lvl6pPr marL="2040746" indent="0">
              <a:buNone/>
              <a:defRPr sz="1400" b="1"/>
            </a:lvl6pPr>
            <a:lvl7pPr marL="2448896" indent="0">
              <a:buNone/>
              <a:defRPr sz="1400" b="1"/>
            </a:lvl7pPr>
            <a:lvl8pPr marL="2857045" indent="0">
              <a:buNone/>
              <a:defRPr sz="1400" b="1"/>
            </a:lvl8pPr>
            <a:lvl9pPr marL="326519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9" indent="0">
              <a:buNone/>
              <a:defRPr sz="1600" b="1"/>
            </a:lvl3pPr>
            <a:lvl4pPr marL="1224448" indent="0">
              <a:buNone/>
              <a:defRPr sz="1400" b="1"/>
            </a:lvl4pPr>
            <a:lvl5pPr marL="1632597" indent="0">
              <a:buNone/>
              <a:defRPr sz="1400" b="1"/>
            </a:lvl5pPr>
            <a:lvl6pPr marL="2040746" indent="0">
              <a:buNone/>
              <a:defRPr sz="1400" b="1"/>
            </a:lvl6pPr>
            <a:lvl7pPr marL="2448896" indent="0">
              <a:buNone/>
              <a:defRPr sz="1400" b="1"/>
            </a:lvl7pPr>
            <a:lvl8pPr marL="2857045" indent="0">
              <a:buNone/>
              <a:defRPr sz="1400" b="1"/>
            </a:lvl8pPr>
            <a:lvl9pPr marL="326519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398B-F563-4AA3-89EB-97E434E8E273}" type="datetime1">
              <a:rPr lang="tr-TR" smtClean="0"/>
              <a:t>11.4.2014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5F16-018A-4035-9330-BF754078A0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607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89AD-0ED2-404B-B1DA-ACABDB65817C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F4F-66BB-4655-9DB4-B2010C95F78E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75A7-C13C-45A0-A8F0-B2D203F1C8E0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8389-E2DD-4AB3-B50C-EB4D234FD1F0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F3F4-D719-4F30-B21E-9D9FD462ED0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 anchor="ctr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3C87-0F2B-48C4-A7C3-E45CDD549A63}" type="datetime1">
              <a:rPr lang="tr-TR" smtClean="0"/>
              <a:t>11.4.2014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D0B2-CFF2-492C-92BB-BD2A90A884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220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E8F3-D95F-416F-AAD0-0BF6EE6A6E91}" type="datetime1">
              <a:rPr lang="tr-TR" smtClean="0"/>
              <a:t>11.4.2014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FC23-61B2-4CA3-A27F-18563814BA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90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9" indent="0">
              <a:buNone/>
              <a:defRPr sz="1100"/>
            </a:lvl2pPr>
            <a:lvl3pPr marL="816299" indent="0">
              <a:buNone/>
              <a:defRPr sz="900"/>
            </a:lvl3pPr>
            <a:lvl4pPr marL="1224448" indent="0">
              <a:buNone/>
              <a:defRPr sz="800"/>
            </a:lvl4pPr>
            <a:lvl5pPr marL="1632597" indent="0">
              <a:buNone/>
              <a:defRPr sz="800"/>
            </a:lvl5pPr>
            <a:lvl6pPr marL="2040746" indent="0">
              <a:buNone/>
              <a:defRPr sz="800"/>
            </a:lvl6pPr>
            <a:lvl7pPr marL="2448896" indent="0">
              <a:buNone/>
              <a:defRPr sz="800"/>
            </a:lvl7pPr>
            <a:lvl8pPr marL="2857045" indent="0">
              <a:buNone/>
              <a:defRPr sz="800"/>
            </a:lvl8pPr>
            <a:lvl9pPr marL="326519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DE5C-CAAD-48E7-8FD3-C2EEEBAEBB1F}" type="datetime1">
              <a:rPr lang="tr-TR" smtClean="0"/>
              <a:t>11.4.2014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0D77-4F03-42A6-8317-A97417A9BE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365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9" indent="0">
              <a:buNone/>
              <a:defRPr sz="2500"/>
            </a:lvl2pPr>
            <a:lvl3pPr marL="816299" indent="0">
              <a:buNone/>
              <a:defRPr sz="2100"/>
            </a:lvl3pPr>
            <a:lvl4pPr marL="1224448" indent="0">
              <a:buNone/>
              <a:defRPr sz="1800"/>
            </a:lvl4pPr>
            <a:lvl5pPr marL="1632597" indent="0">
              <a:buNone/>
              <a:defRPr sz="1800"/>
            </a:lvl5pPr>
            <a:lvl6pPr marL="2040746" indent="0">
              <a:buNone/>
              <a:defRPr sz="1800"/>
            </a:lvl6pPr>
            <a:lvl7pPr marL="2448896" indent="0">
              <a:buNone/>
              <a:defRPr sz="1800"/>
            </a:lvl7pPr>
            <a:lvl8pPr marL="2857045" indent="0">
              <a:buNone/>
              <a:defRPr sz="1800"/>
            </a:lvl8pPr>
            <a:lvl9pPr marL="3265194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9" indent="0">
              <a:buNone/>
              <a:defRPr sz="1100"/>
            </a:lvl2pPr>
            <a:lvl3pPr marL="816299" indent="0">
              <a:buNone/>
              <a:defRPr sz="900"/>
            </a:lvl3pPr>
            <a:lvl4pPr marL="1224448" indent="0">
              <a:buNone/>
              <a:defRPr sz="800"/>
            </a:lvl4pPr>
            <a:lvl5pPr marL="1632597" indent="0">
              <a:buNone/>
              <a:defRPr sz="800"/>
            </a:lvl5pPr>
            <a:lvl6pPr marL="2040746" indent="0">
              <a:buNone/>
              <a:defRPr sz="800"/>
            </a:lvl6pPr>
            <a:lvl7pPr marL="2448896" indent="0">
              <a:buNone/>
              <a:defRPr sz="800"/>
            </a:lvl7pPr>
            <a:lvl8pPr marL="2857045" indent="0">
              <a:buNone/>
              <a:defRPr sz="800"/>
            </a:lvl8pPr>
            <a:lvl9pPr marL="326519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214D-C514-45A1-B7B3-51D13F7261C5}" type="datetime1">
              <a:rPr lang="tr-TR" smtClean="0"/>
              <a:t>11.4.2014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A9F2-A2C2-4B8E-A0D5-76C0B020CF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772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5" cstate="print">
            <a:lum/>
          </a:blip>
          <a:srcRect/>
          <a:tile tx="-203200" ty="-203200" sx="95000" sy="9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05941"/>
            <a:ext cx="822870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tr-TR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200485"/>
            <a:ext cx="8228707" cy="33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4767616"/>
            <a:ext cx="2133079" cy="273750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latinLnBrk="1">
              <a:defRPr sz="1100">
                <a:solidFill>
                  <a:schemeClr val="tx1">
                    <a:tint val="75000"/>
                  </a:schemeClr>
                </a:solidFill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1424C3E-1454-413D-A204-3FBEFB07FABB}" type="datetime1">
              <a:rPr lang="tr-TR" smtClean="0"/>
              <a:t>11.4.2014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4767616"/>
            <a:ext cx="2895451" cy="273750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latinLnBrk="1">
              <a:defRPr sz="1100">
                <a:solidFill>
                  <a:schemeClr val="tx1">
                    <a:tint val="75000"/>
                  </a:schemeClr>
                </a:solidFill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4767616"/>
            <a:ext cx="2133079" cy="273750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 latinLnBrk="1">
              <a:defRPr sz="1100">
                <a:solidFill>
                  <a:schemeClr val="tx1">
                    <a:tint val="75000"/>
                  </a:schemeClr>
                </a:solidFill>
                <a:latin typeface="Gill Sans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Telekominikasyon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  <p:sldLayoutId id="2147483931" r:id="rId38"/>
    <p:sldLayoutId id="2147483932" r:id="rId39"/>
    <p:sldLayoutId id="2147483933" r:id="rId40"/>
    <p:sldLayoutId id="2147483934" r:id="rId41"/>
    <p:sldLayoutId id="2147483935" r:id="rId42"/>
    <p:sldLayoutId id="2147483936" r:id="rId43"/>
    <p:sldLayoutId id="2147483937" r:id="rId44"/>
    <p:sldLayoutId id="2147483938" r:id="rId45"/>
    <p:sldLayoutId id="2147483939" r:id="rId46"/>
    <p:sldLayoutId id="2147483940" r:id="rId47"/>
    <p:sldLayoutId id="2147483941" r:id="rId48"/>
    <p:sldLayoutId id="2147483942" r:id="rId49"/>
    <p:sldLayoutId id="2147483943" r:id="rId50"/>
    <p:sldLayoutId id="2147483944" r:id="rId51"/>
    <p:sldLayoutId id="2147483945" r:id="rId52"/>
    <p:sldLayoutId id="2147483946" r:id="rId53"/>
  </p:sldLayoutIdLst>
  <p:transition>
    <p:fade/>
  </p:transition>
  <p:hf sldNum="0" hdr="0" ftr="0" dt="0"/>
  <p:txStyles>
    <p:titleStyle>
      <a:lvl1pPr algn="ctr" defTabSz="816112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Malgun Gothic" pitchFamily="34" charset="-127"/>
          <a:cs typeface="맑은 고딕"/>
        </a:defRPr>
      </a:lvl1pPr>
      <a:lvl2pPr algn="ctr" defTabSz="81611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Malgun Gothic" pitchFamily="34" charset="-127"/>
          <a:cs typeface="맑은 고딕"/>
        </a:defRPr>
      </a:lvl2pPr>
      <a:lvl3pPr algn="ctr" defTabSz="81611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Malgun Gothic" pitchFamily="34" charset="-127"/>
          <a:cs typeface="맑은 고딕"/>
        </a:defRPr>
      </a:lvl3pPr>
      <a:lvl4pPr algn="ctr" defTabSz="81611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Malgun Gothic" pitchFamily="34" charset="-127"/>
          <a:cs typeface="맑은 고딕"/>
        </a:defRPr>
      </a:lvl4pPr>
      <a:lvl5pPr algn="ctr" defTabSz="81611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Malgun Gothic" pitchFamily="34" charset="-127"/>
          <a:cs typeface="맑은 고딕"/>
        </a:defRPr>
      </a:lvl5pPr>
      <a:lvl6pPr marL="286984" algn="ctr" defTabSz="816112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573969" algn="ctr" defTabSz="816112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860953" algn="ctr" defTabSz="816112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147938" algn="ctr" defTabSz="816112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05918" indent="-305918" algn="l" defTabSz="8161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1pPr>
      <a:lvl2pPr marL="662655" indent="-254101" algn="l" defTabSz="8161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2pPr>
      <a:lvl3pPr marL="1019393" indent="-203281" algn="l" defTabSz="8161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3pPr>
      <a:lvl4pPr marL="1427947" indent="-203281" algn="l" defTabSz="8161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4pPr>
      <a:lvl5pPr marL="1836501" indent="-203281" algn="l" defTabSz="8161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5pPr>
      <a:lvl6pPr marL="2244821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70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20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69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9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9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8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7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46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96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45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94" algn="l" defTabSz="816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419622"/>
            <a:ext cx="7772400" cy="19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ctr" defTabSz="816112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Malgun Gothic" pitchFamily="34" charset="-127"/>
                <a:cs typeface="맑은 고딕"/>
              </a:defRPr>
            </a:lvl1pPr>
            <a:lvl2pPr algn="ctr" defTabSz="816112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Malgun Gothic" pitchFamily="34" charset="-127"/>
                <a:cs typeface="맑은 고딕"/>
              </a:defRPr>
            </a:lvl2pPr>
            <a:lvl3pPr algn="ctr" defTabSz="816112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Malgun Gothic" pitchFamily="34" charset="-127"/>
                <a:cs typeface="맑은 고딕"/>
              </a:defRPr>
            </a:lvl3pPr>
            <a:lvl4pPr algn="ctr" defTabSz="816112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Malgun Gothic" pitchFamily="34" charset="-127"/>
                <a:cs typeface="맑은 고딕"/>
              </a:defRPr>
            </a:lvl4pPr>
            <a:lvl5pPr algn="ctr" defTabSz="816112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Malgun Gothic" pitchFamily="34" charset="-127"/>
                <a:cs typeface="맑은 고딕"/>
              </a:defRPr>
            </a:lvl5pPr>
            <a:lvl6pPr marL="286984" algn="ctr" defTabSz="816112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573969" algn="ctr" defTabSz="816112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860953" algn="ctr" defTabSz="816112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147938" algn="ctr" defTabSz="816112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r>
              <a:rPr lang="tr-TR" dirty="0" smtClean="0"/>
              <a:t>2N </a:t>
            </a:r>
            <a:r>
              <a:rPr lang="tr-TR" dirty="0" err="1" smtClean="0"/>
              <a:t>NetStar</a:t>
            </a:r>
            <a:endParaRPr lang="en-US" dirty="0"/>
          </a:p>
          <a:p>
            <a:r>
              <a:rPr lang="tr-TR" dirty="0" smtClean="0"/>
              <a:t>Akıllı GSM Çözümleri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4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NetStar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Ek</a:t>
            </a:r>
            <a:r>
              <a:rPr lang="en-US" sz="2800" dirty="0"/>
              <a:t> </a:t>
            </a:r>
            <a:r>
              <a:rPr lang="en-US" sz="2800" dirty="0" err="1"/>
              <a:t>Katma</a:t>
            </a:r>
            <a:r>
              <a:rPr lang="en-US" sz="2800" dirty="0"/>
              <a:t> </a:t>
            </a:r>
            <a:r>
              <a:rPr lang="en-US" sz="2800" dirty="0" err="1"/>
              <a:t>Değerler</a:t>
            </a:r>
            <a:endParaRPr lang="en-US" sz="2800" dirty="0"/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1326192" y="149880"/>
            <a:ext cx="5784090" cy="52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/>
              </a:defRPr>
            </a:lvl1pPr>
            <a:lvl2pPr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2pPr>
            <a:lvl3pPr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3pPr>
            <a:lvl4pPr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4pPr>
            <a:lvl5pPr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5pPr>
            <a:lvl6pPr marL="321457"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642915"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964372"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285829" algn="ctr" defTabSz="91414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pPr algn="l">
              <a:defRPr/>
            </a:pPr>
            <a:endParaRPr lang="en-US" sz="2100" dirty="0">
              <a:latin typeface="Verdana" pitchFamily="34" charset="0"/>
            </a:endParaRPr>
          </a:p>
        </p:txBody>
      </p:sp>
      <p:sp>
        <p:nvSpPr>
          <p:cNvPr id="19" name="2 İçerik Yer Tutucusu"/>
          <p:cNvSpPr>
            <a:spLocks noGrp="1"/>
          </p:cNvSpPr>
          <p:nvPr>
            <p:ph idx="1"/>
          </p:nvPr>
        </p:nvSpPr>
        <p:spPr>
          <a:xfrm>
            <a:off x="414551" y="627535"/>
            <a:ext cx="2573273" cy="339383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 err="1"/>
              <a:t>Değer</a:t>
            </a:r>
            <a:r>
              <a:rPr lang="en-US" sz="1400" b="1" dirty="0"/>
              <a:t> </a:t>
            </a:r>
            <a:r>
              <a:rPr lang="en-US" sz="1400" b="1" dirty="0" err="1"/>
              <a:t>Teklifi</a:t>
            </a:r>
            <a:r>
              <a:rPr lang="en-US" sz="1400" b="1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Çağrılarda</a:t>
            </a:r>
            <a:r>
              <a:rPr lang="en-US" sz="1400" dirty="0" smtClean="0"/>
              <a:t> </a:t>
            </a:r>
            <a:r>
              <a:rPr lang="en-US" sz="1400" dirty="0" err="1"/>
              <a:t>ses</a:t>
            </a:r>
            <a:r>
              <a:rPr lang="en-US" sz="1400" dirty="0"/>
              <a:t> </a:t>
            </a:r>
            <a:r>
              <a:rPr lang="en-US" sz="1400" dirty="0" err="1" smtClean="0"/>
              <a:t>kaydı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Call Center </a:t>
            </a:r>
            <a:r>
              <a:rPr lang="en-US" sz="1400" dirty="0" err="1" smtClean="0"/>
              <a:t>Uygulaması</a:t>
            </a:r>
            <a:endParaRPr lang="tr-TR" sz="1400" dirty="0" smtClean="0"/>
          </a:p>
          <a:p>
            <a:pPr>
              <a:lnSpc>
                <a:spcPct val="150000"/>
              </a:lnSpc>
            </a:pPr>
            <a:r>
              <a:rPr lang="tr-TR" sz="1400" dirty="0" smtClean="0"/>
              <a:t>SMS Sunucusu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Operatör</a:t>
            </a:r>
            <a:r>
              <a:rPr lang="en-US" sz="1400" dirty="0"/>
              <a:t> </a:t>
            </a:r>
            <a:r>
              <a:rPr lang="en-US" sz="1400" dirty="0" err="1"/>
              <a:t>Konsolu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Kullanıcılar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Asistan</a:t>
            </a:r>
            <a:r>
              <a:rPr lang="en-US" sz="1400" dirty="0"/>
              <a:t> </a:t>
            </a:r>
            <a:r>
              <a:rPr lang="en-US" sz="1400" dirty="0" err="1"/>
              <a:t>uygulaması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PC’ler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SoftPhone</a:t>
            </a:r>
            <a:r>
              <a:rPr lang="en-US" sz="1400" dirty="0"/>
              <a:t> </a:t>
            </a:r>
            <a:r>
              <a:rPr lang="en-US" sz="1400" dirty="0" err="1" smtClean="0"/>
              <a:t>uygulaması</a:t>
            </a:r>
            <a:endParaRPr lang="tr-TR" sz="1400" dirty="0"/>
          </a:p>
          <a:p>
            <a:pPr marL="257175" lvl="1" indent="-257175" defTabSz="685800">
              <a:lnSpc>
                <a:spcPct val="150000"/>
              </a:lnSpc>
              <a:buFontTx/>
              <a:buChar char="-"/>
              <a:defRPr/>
            </a:pPr>
            <a:endParaRPr lang="tr-TR" sz="1400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36" y="1238265"/>
            <a:ext cx="6071952" cy="33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ázek 3" descr="PC Oper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95" y="1241637"/>
            <a:ext cx="6011235" cy="33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89" y="1416602"/>
            <a:ext cx="5847047" cy="30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19" y="700557"/>
            <a:ext cx="5894386" cy="446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43" y="1372096"/>
            <a:ext cx="6022939" cy="31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161960" y="1143256"/>
            <a:ext cx="5831682" cy="3481387"/>
            <a:chOff x="2033587" y="1335882"/>
            <a:chExt cx="5831682" cy="3481387"/>
          </a:xfrm>
        </p:grpSpPr>
        <p:pic>
          <p:nvPicPr>
            <p:cNvPr id="49" name="obrázek 1" descr="image0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7" y="1335882"/>
              <a:ext cx="3243263" cy="172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obrázek 2" descr="image0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394" y="2139553"/>
              <a:ext cx="2428875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8" y="3274219"/>
              <a:ext cx="168592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06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Dikdörtgen"/>
          <p:cNvSpPr/>
          <p:nvPr/>
        </p:nvSpPr>
        <p:spPr>
          <a:xfrm>
            <a:off x="1763688" y="2067694"/>
            <a:ext cx="5688632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600" dirty="0" err="1" smtClean="0">
                <a:solidFill>
                  <a:srgbClr val="000000"/>
                </a:solidFill>
                <a:latin typeface="+mn-lt"/>
              </a:rPr>
              <a:t>Teşekkür</a:t>
            </a:r>
            <a:r>
              <a:rPr lang="tr-TR" sz="6600" dirty="0" smtClean="0">
                <a:solidFill>
                  <a:srgbClr val="000000"/>
                </a:solidFill>
                <a:latin typeface="+mn-lt"/>
              </a:rPr>
              <a:t> ederiz.</a:t>
            </a:r>
            <a:endParaRPr lang="tr-TR" sz="6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393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Bircom </a:t>
            </a:r>
            <a:r>
              <a:rPr lang="en-US" dirty="0" err="1" smtClean="0"/>
              <a:t>Hakkında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699542"/>
            <a:ext cx="5112569" cy="4320480"/>
          </a:xfrm>
        </p:spPr>
        <p:txBody>
          <a:bodyPr/>
          <a:lstStyle/>
          <a:p>
            <a:pPr marL="284400" indent="-284400"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tr-TR" sz="1800" dirty="0"/>
              <a:t>Bircom, </a:t>
            </a:r>
            <a:r>
              <a:rPr lang="tr-TR" sz="1800" dirty="0" err="1"/>
              <a:t>premium</a:t>
            </a:r>
            <a:r>
              <a:rPr lang="tr-TR" sz="1800" dirty="0"/>
              <a:t> ürün ve çözümlerin d</a:t>
            </a:r>
            <a:r>
              <a:rPr lang="en-US" sz="1800" dirty="0" err="1"/>
              <a:t>istribütör</a:t>
            </a:r>
            <a:r>
              <a:rPr lang="tr-TR" sz="1800" dirty="0"/>
              <a:t>l</a:t>
            </a:r>
            <a:r>
              <a:rPr lang="en-US" sz="1800" dirty="0"/>
              <a:t>ü</a:t>
            </a:r>
            <a:r>
              <a:rPr lang="tr-TR" sz="1800" dirty="0" err="1"/>
              <a:t>kleri</a:t>
            </a:r>
            <a:r>
              <a:rPr lang="en-US" sz="1800" dirty="0"/>
              <a:t> </a:t>
            </a:r>
            <a:r>
              <a:rPr lang="tr-TR" sz="1800" dirty="0" err="1"/>
              <a:t>yanısıra</a:t>
            </a:r>
            <a:r>
              <a:rPr lang="tr-TR" sz="1800" dirty="0"/>
              <a:t>, Türkiye genelinde satış sonrası destek konusunda uzman, iletişim sektörünün lider firmasıdır.</a:t>
            </a:r>
            <a:endParaRPr lang="en-US" sz="1800" dirty="0"/>
          </a:p>
          <a:p>
            <a:pPr marL="284400" indent="-284400"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19</a:t>
            </a:r>
            <a:r>
              <a:rPr lang="tr-TR" sz="1800" dirty="0"/>
              <a:t>72</a:t>
            </a:r>
            <a:r>
              <a:rPr lang="en-US" sz="1800" dirty="0"/>
              <a:t> </a:t>
            </a:r>
            <a:r>
              <a:rPr lang="en-US" sz="1800" dirty="0" err="1"/>
              <a:t>yılında</a:t>
            </a:r>
            <a:r>
              <a:rPr lang="en-US" sz="1800" dirty="0"/>
              <a:t> </a:t>
            </a:r>
            <a:r>
              <a:rPr lang="en-US" sz="1800" dirty="0" err="1"/>
              <a:t>kurulmuş</a:t>
            </a:r>
            <a:r>
              <a:rPr lang="en-US" sz="1800" dirty="0"/>
              <a:t>, </a:t>
            </a:r>
            <a:r>
              <a:rPr lang="tr-TR" sz="1800" dirty="0"/>
              <a:t>75</a:t>
            </a:r>
            <a:r>
              <a:rPr lang="en-US" sz="1800" dirty="0"/>
              <a:t>’den </a:t>
            </a:r>
            <a:r>
              <a:rPr lang="en-US" sz="1800" dirty="0" err="1"/>
              <a:t>fazla</a:t>
            </a:r>
            <a:r>
              <a:rPr lang="en-US" sz="1800" dirty="0"/>
              <a:t> </a:t>
            </a:r>
            <a:r>
              <a:rPr lang="en-US" sz="1800" dirty="0" err="1"/>
              <a:t>çalışanı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tr-TR" sz="1800" dirty="0"/>
              <a:t> faaliyet göstermektedir.</a:t>
            </a:r>
            <a:endParaRPr lang="en-US" sz="1800" dirty="0"/>
          </a:p>
          <a:p>
            <a:pPr marL="284400" indent="-284400">
              <a:spcBef>
                <a:spcPts val="1200"/>
              </a:spcBef>
              <a:spcAft>
                <a:spcPts val="1200"/>
              </a:spcAft>
            </a:pPr>
            <a:r>
              <a:rPr lang="tr-TR" sz="1800" dirty="0"/>
              <a:t>2007 yılından günümüze Türkiye ve EMEA bölgesinde Uluslararası </a:t>
            </a:r>
            <a:r>
              <a:rPr lang="tr-TR" sz="1800" dirty="0" err="1"/>
              <a:t>Deloitte</a:t>
            </a:r>
            <a:r>
              <a:rPr lang="tr-TR" sz="1800" dirty="0"/>
              <a:t> </a:t>
            </a:r>
            <a:r>
              <a:rPr lang="tr-TR" sz="1800" dirty="0" err="1"/>
              <a:t>Technology</a:t>
            </a:r>
            <a:r>
              <a:rPr lang="tr-TR" sz="1800" dirty="0"/>
              <a:t> </a:t>
            </a:r>
            <a:r>
              <a:rPr lang="tr-TR" sz="1800" dirty="0" err="1"/>
              <a:t>Fast</a:t>
            </a:r>
            <a:r>
              <a:rPr lang="tr-TR" sz="1800" dirty="0"/>
              <a:t> 50 ve </a:t>
            </a:r>
            <a:r>
              <a:rPr lang="tr-TR" sz="1800" dirty="0" err="1"/>
              <a:t>Fast</a:t>
            </a:r>
            <a:r>
              <a:rPr lang="tr-TR" sz="1800" dirty="0"/>
              <a:t> 500 ödüllerine hak kazanmıştır.</a:t>
            </a:r>
            <a:r>
              <a:rPr lang="en-US" sz="1800" dirty="0"/>
              <a:t> </a:t>
            </a:r>
            <a:endParaRPr lang="tr-TR" sz="1800" dirty="0"/>
          </a:p>
          <a:p>
            <a:pPr marL="284400" indent="-284400"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Bircom, 2N </a:t>
            </a:r>
            <a:r>
              <a:rPr lang="en-US" sz="1800" dirty="0" smtClean="0"/>
              <a:t>Telecommunications</a:t>
            </a:r>
            <a:r>
              <a:rPr lang="tr-TR" sz="1800" dirty="0" smtClean="0"/>
              <a:t>’un</a:t>
            </a:r>
            <a:r>
              <a:rPr lang="en-US" sz="1800" dirty="0" smtClean="0"/>
              <a:t> </a:t>
            </a:r>
            <a:r>
              <a:rPr lang="en-US" sz="1800" dirty="0" err="1"/>
              <a:t>Türkiye’deki</a:t>
            </a:r>
            <a:r>
              <a:rPr lang="en-US" sz="1800" dirty="0"/>
              <a:t> </a:t>
            </a:r>
            <a:r>
              <a:rPr lang="en-US" sz="1800" dirty="0" err="1"/>
              <a:t>tek</a:t>
            </a:r>
            <a:r>
              <a:rPr lang="en-US" sz="1800" dirty="0"/>
              <a:t> </a:t>
            </a:r>
            <a:r>
              <a:rPr lang="en-US" sz="1800" dirty="0" err="1"/>
              <a:t>yetkili</a:t>
            </a:r>
            <a:r>
              <a:rPr lang="en-US" sz="1800" dirty="0"/>
              <a:t> </a:t>
            </a:r>
            <a:r>
              <a:rPr lang="tr-TR" sz="1800" dirty="0"/>
              <a:t>d</a:t>
            </a:r>
            <a:r>
              <a:rPr lang="en-US" sz="1800" dirty="0" err="1"/>
              <a:t>istribütörüdür</a:t>
            </a:r>
            <a:r>
              <a:rPr lang="tr-TR" sz="1800" dirty="0"/>
              <a:t>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283" y="3447647"/>
            <a:ext cx="2439981" cy="1620585"/>
          </a:xfrm>
          <a:prstGeom prst="rect">
            <a:avLst/>
          </a:prstGeom>
        </p:spPr>
      </p:pic>
      <p:pic>
        <p:nvPicPr>
          <p:cNvPr id="14" name="Resim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211710"/>
            <a:ext cx="2346319" cy="1558376"/>
          </a:xfrm>
          <a:prstGeom prst="rect">
            <a:avLst/>
          </a:prstGeom>
        </p:spPr>
      </p:pic>
      <p:pic>
        <p:nvPicPr>
          <p:cNvPr id="15" name="Resim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15" y="749987"/>
            <a:ext cx="2346318" cy="15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en-US" dirty="0"/>
              <a:t>2N </a:t>
            </a:r>
            <a:r>
              <a:rPr lang="en-US" dirty="0" smtClean="0"/>
              <a:t>Telecommunications</a:t>
            </a:r>
            <a:r>
              <a:rPr lang="tr-TR" dirty="0" smtClean="0"/>
              <a:t> </a:t>
            </a:r>
            <a:r>
              <a:rPr lang="en-US" dirty="0" err="1" smtClean="0"/>
              <a:t>Hakkında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3844" y="2362232"/>
            <a:ext cx="6082652" cy="3587112"/>
          </a:xfrm>
        </p:spPr>
        <p:txBody>
          <a:bodyPr/>
          <a:lstStyle/>
          <a:p>
            <a:pPr marL="285750" indent="-285750" defTabSz="914400"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Bilişim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ve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Telekomünikasyon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teknolojilerinin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yanı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sıra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Fiziksel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güvenlik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alanlarında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Ar-Ge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ve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üretimle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Avrupa’nın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lider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firmasıdır</a:t>
            </a:r>
            <a:endParaRPr lang="en-US" sz="18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85750" indent="-285750" defTabSz="914400"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1991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yılında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kurulmuş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, 200’den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fazla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çalışanı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ile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135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ülkeye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ihracat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yapan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Çek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+mn-ea"/>
                <a:cs typeface="+mn-cs"/>
              </a:rPr>
              <a:t>Cumhuriyeti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+mn-ea"/>
                <a:cs typeface="+mn-cs"/>
              </a:rPr>
              <a:t>firması</a:t>
            </a:r>
            <a:endParaRPr lang="en-US" sz="1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50085"/>
            <a:ext cx="1587116" cy="1212147"/>
          </a:xfrm>
          <a:prstGeom prst="rect">
            <a:avLst/>
          </a:prstGeom>
        </p:spPr>
      </p:pic>
      <p:pic>
        <p:nvPicPr>
          <p:cNvPr id="8" name="Obrázek 5" descr="Dva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3878"/>
            <a:ext cx="2581092" cy="342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06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NetStar</a:t>
            </a:r>
            <a:r>
              <a:rPr lang="en-US" sz="2800" dirty="0"/>
              <a:t> </a:t>
            </a:r>
            <a:r>
              <a:rPr lang="en-US" sz="2800" dirty="0" err="1" smtClean="0"/>
              <a:t>ile</a:t>
            </a:r>
            <a:r>
              <a:rPr lang="tr-TR" sz="2800" dirty="0"/>
              <a:t> </a:t>
            </a:r>
            <a:r>
              <a:rPr lang="tr-TR" sz="2800" dirty="0" smtClean="0"/>
              <a:t>tek kutuda PBX ve FCT</a:t>
            </a:r>
            <a:endParaRPr lang="en-US" sz="2800" dirty="0"/>
          </a:p>
        </p:txBody>
      </p:sp>
      <p:sp>
        <p:nvSpPr>
          <p:cNvPr id="19" name="2 İçerik Yer Tutucusu"/>
          <p:cNvSpPr>
            <a:spLocks noGrp="1"/>
          </p:cNvSpPr>
          <p:nvPr>
            <p:ph idx="1"/>
          </p:nvPr>
        </p:nvSpPr>
        <p:spPr>
          <a:xfrm>
            <a:off x="414550" y="627535"/>
            <a:ext cx="3390201" cy="339383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 err="1"/>
              <a:t>Değer</a:t>
            </a:r>
            <a:r>
              <a:rPr lang="en-US" sz="1400" b="1" dirty="0"/>
              <a:t> </a:t>
            </a:r>
            <a:r>
              <a:rPr lang="en-US" sz="1400" b="1" dirty="0" err="1"/>
              <a:t>Teklifi</a:t>
            </a:r>
            <a:r>
              <a:rPr lang="en-US" sz="1400" b="1" dirty="0"/>
              <a:t>;</a:t>
            </a:r>
          </a:p>
          <a:p>
            <a:pPr>
              <a:lnSpc>
                <a:spcPct val="150000"/>
              </a:lnSpc>
            </a:pPr>
            <a:r>
              <a:rPr lang="tr-TR" sz="1400" dirty="0" smtClean="0"/>
              <a:t>Tüm </a:t>
            </a:r>
            <a:r>
              <a:rPr lang="tr-TR" sz="1400" b="1" dirty="0" smtClean="0"/>
              <a:t>PBX, FCT ve MGW</a:t>
            </a:r>
            <a:r>
              <a:rPr lang="tr-TR" sz="1400" dirty="0" smtClean="0"/>
              <a:t> hizmetleri;</a:t>
            </a:r>
          </a:p>
          <a:p>
            <a:pPr lvl="1">
              <a:lnSpc>
                <a:spcPct val="150000"/>
              </a:lnSpc>
            </a:pPr>
            <a:r>
              <a:rPr lang="tr-TR" sz="1000" dirty="0" smtClean="0"/>
              <a:t>PRI, BRI, Analog (FXS,FXO), GSM</a:t>
            </a:r>
          </a:p>
          <a:p>
            <a:pPr lvl="1">
              <a:lnSpc>
                <a:spcPct val="150000"/>
              </a:lnSpc>
            </a:pPr>
            <a:r>
              <a:rPr lang="tr-TR" sz="1000" dirty="0" err="1"/>
              <a:t>VoIP</a:t>
            </a:r>
            <a:r>
              <a:rPr lang="tr-TR" sz="1000" dirty="0"/>
              <a:t> </a:t>
            </a:r>
            <a:r>
              <a:rPr lang="tr-TR" sz="1000" dirty="0" err="1"/>
              <a:t>trunk</a:t>
            </a:r>
            <a:r>
              <a:rPr lang="tr-TR" sz="1000" dirty="0"/>
              <a:t> ve IP abone </a:t>
            </a:r>
            <a:r>
              <a:rPr lang="tr-TR" sz="1000" dirty="0" smtClean="0"/>
              <a:t>desteği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Gelişmiş</a:t>
            </a:r>
            <a:r>
              <a:rPr lang="en-US" sz="1400" dirty="0" smtClean="0"/>
              <a:t> IVR </a:t>
            </a:r>
            <a:r>
              <a:rPr lang="en-US" sz="1400" dirty="0" err="1"/>
              <a:t>Özellikleri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smtClean="0"/>
              <a:t>Mobility Extension</a:t>
            </a:r>
            <a:endParaRPr lang="tr-TR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Cep</a:t>
            </a:r>
            <a:r>
              <a:rPr lang="en-US" sz="1400" dirty="0" smtClean="0"/>
              <a:t> </a:t>
            </a:r>
            <a:r>
              <a:rPr lang="en-US" sz="1400" dirty="0" err="1"/>
              <a:t>telefonundan</a:t>
            </a:r>
            <a:r>
              <a:rPr lang="en-US" sz="1400" dirty="0"/>
              <a:t> </a:t>
            </a:r>
            <a:r>
              <a:rPr lang="en-US" sz="1400" dirty="0" err="1"/>
              <a:t>çağrı</a:t>
            </a:r>
            <a:r>
              <a:rPr lang="en-US" sz="1400" dirty="0"/>
              <a:t> </a:t>
            </a:r>
            <a:r>
              <a:rPr lang="en-US" sz="1400" dirty="0" err="1"/>
              <a:t>transferi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tr-TR" sz="1400" dirty="0" smtClean="0"/>
              <a:t>Tarife paketleri için dakika yönetimi (SIM kart ve/veya kullanıcı bazlı)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Mobil </a:t>
            </a:r>
            <a:r>
              <a:rPr lang="en-US" sz="1400" dirty="0" err="1" smtClean="0"/>
              <a:t>aboneler</a:t>
            </a:r>
            <a:r>
              <a:rPr lang="en-US" sz="1400" dirty="0" smtClean="0"/>
              <a:t> </a:t>
            </a:r>
            <a:r>
              <a:rPr lang="en-US" sz="1400" dirty="0" err="1" smtClean="0"/>
              <a:t>için</a:t>
            </a:r>
            <a:r>
              <a:rPr lang="en-US" sz="1400" dirty="0" smtClean="0"/>
              <a:t> DISA </a:t>
            </a:r>
            <a:r>
              <a:rPr lang="en-US" sz="1400" dirty="0" err="1" smtClean="0"/>
              <a:t>servisi</a:t>
            </a:r>
            <a:r>
              <a:rPr lang="tr-TR" sz="1400" dirty="0" smtClean="0"/>
              <a:t> ile</a:t>
            </a:r>
            <a:r>
              <a:rPr lang="en-US" sz="1400" dirty="0" smtClean="0"/>
              <a:t> GSM </a:t>
            </a:r>
            <a:r>
              <a:rPr lang="en-US" sz="1400" dirty="0" err="1" smtClean="0"/>
              <a:t>paketleri</a:t>
            </a:r>
            <a:r>
              <a:rPr lang="en-US" sz="1400" dirty="0" smtClean="0"/>
              <a:t> </a:t>
            </a:r>
            <a:r>
              <a:rPr lang="en-US" sz="1400" dirty="0" err="1" smtClean="0"/>
              <a:t>üzerinde</a:t>
            </a:r>
            <a:r>
              <a:rPr lang="en-US" sz="1400" dirty="0" smtClean="0"/>
              <a:t> </a:t>
            </a:r>
            <a:r>
              <a:rPr lang="en-US" sz="1400" dirty="0" err="1" smtClean="0"/>
              <a:t>denetim</a:t>
            </a:r>
            <a:endParaRPr lang="tr-TR" sz="1400" dirty="0" smtClean="0"/>
          </a:p>
          <a:p>
            <a:pPr>
              <a:lnSpc>
                <a:spcPct val="150000"/>
              </a:lnSpc>
            </a:pPr>
            <a:r>
              <a:rPr lang="tr-TR" sz="1400" dirty="0" err="1" smtClean="0"/>
              <a:t>Callback</a:t>
            </a:r>
            <a:r>
              <a:rPr lang="tr-TR" sz="1400" dirty="0" smtClean="0"/>
              <a:t> hizmeti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1000" dirty="0"/>
          </a:p>
          <a:p>
            <a:pPr marL="257175" lvl="1" indent="-257175" defTabSz="685800">
              <a:lnSpc>
                <a:spcPct val="150000"/>
              </a:lnSpc>
              <a:buFontTx/>
              <a:buChar char="-"/>
              <a:defRPr/>
            </a:pPr>
            <a:endParaRPr lang="tr-TR" sz="1000" dirty="0"/>
          </a:p>
          <a:p>
            <a:pPr marL="257175" lvl="1" indent="-257175" defTabSz="685800">
              <a:lnSpc>
                <a:spcPct val="150000"/>
              </a:lnSpc>
              <a:buFontTx/>
              <a:buChar char="-"/>
              <a:defRPr/>
            </a:pPr>
            <a:endParaRPr lang="tr-TR" sz="1000" dirty="0"/>
          </a:p>
          <a:p>
            <a:pPr marL="257175" lvl="1" indent="-257175" defTabSz="685800">
              <a:lnSpc>
                <a:spcPct val="150000"/>
              </a:lnSpc>
              <a:buFontTx/>
              <a:buChar char="-"/>
              <a:defRPr/>
            </a:pPr>
            <a:endParaRPr lang="tr-TR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95936" y="963154"/>
            <a:ext cx="4839145" cy="4182157"/>
            <a:chOff x="3138679" y="819138"/>
            <a:chExt cx="4839145" cy="4182157"/>
          </a:xfrm>
        </p:grpSpPr>
        <p:pic>
          <p:nvPicPr>
            <p:cNvPr id="20" name="Picture 2" descr="http://www.dvan.cz/repository/logos/logo_2n_sr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97385" y="3727174"/>
              <a:ext cx="958416" cy="734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156823" y="4293409"/>
              <a:ext cx="18063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dirty="0" err="1">
                  <a:latin typeface="+mj-lt"/>
                </a:rPr>
                <a:t>NetStar</a:t>
              </a:r>
              <a:endParaRPr lang="tr-TR" sz="4000" b="1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57713" y="843558"/>
              <a:ext cx="4680134" cy="2694494"/>
              <a:chOff x="2686280" y="1124744"/>
              <a:chExt cx="6240186" cy="35926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800" y="1316765"/>
                <a:ext cx="975359" cy="975360"/>
              </a:xfrm>
              <a:prstGeom prst="rect">
                <a:avLst/>
              </a:prstGeom>
            </p:spPr>
          </p:pic>
          <p:cxnSp>
            <p:nvCxnSpPr>
              <p:cNvPr id="7" name="Straight Connector 15"/>
              <p:cNvCxnSpPr/>
              <p:nvPr/>
            </p:nvCxnSpPr>
            <p:spPr>
              <a:xfrm flipH="1">
                <a:off x="4773138" y="1975093"/>
                <a:ext cx="558126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5"/>
              <p:cNvCxnSpPr/>
              <p:nvPr/>
            </p:nvCxnSpPr>
            <p:spPr>
              <a:xfrm flipV="1">
                <a:off x="6204182" y="3140968"/>
                <a:ext cx="0" cy="96591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910686" y="1124744"/>
                <a:ext cx="1246494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GSM </a:t>
                </a:r>
                <a:r>
                  <a:rPr lang="en-US" sz="1000" b="1" dirty="0" err="1">
                    <a:latin typeface="+mj-lt"/>
                  </a:rPr>
                  <a:t>Şebekesi</a:t>
                </a:r>
                <a:endParaRPr lang="tr-TR" sz="10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37858" y="1316765"/>
                <a:ext cx="208860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>
                    <a:latin typeface="+mj-lt"/>
                  </a:rPr>
                  <a:t>Sabit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tr-TR" sz="1000" b="1" dirty="0" smtClean="0">
                    <a:latin typeface="+mj-lt"/>
                  </a:rPr>
                  <a:t>IP Telefon </a:t>
                </a:r>
                <a:r>
                  <a:rPr lang="en-US" sz="1000" b="1" dirty="0" err="1" smtClean="0">
                    <a:latin typeface="+mj-lt"/>
                  </a:rPr>
                  <a:t>Aboneler</a:t>
                </a:r>
                <a:r>
                  <a:rPr lang="tr-TR" sz="1000" b="1" dirty="0" smtClean="0">
                    <a:latin typeface="+mj-lt"/>
                  </a:rPr>
                  <a:t>i</a:t>
                </a:r>
                <a:endParaRPr lang="tr-TR" sz="1000" b="1" dirty="0">
                  <a:latin typeface="+mj-lt"/>
                </a:endParaRPr>
              </a:p>
            </p:txBody>
          </p:sp>
          <p:cxnSp>
            <p:nvCxnSpPr>
              <p:cNvPr id="27" name="Straight Connector 15"/>
              <p:cNvCxnSpPr/>
              <p:nvPr/>
            </p:nvCxnSpPr>
            <p:spPr>
              <a:xfrm flipV="1">
                <a:off x="5805816" y="2356778"/>
                <a:ext cx="0" cy="77287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5"/>
              <p:cNvCxnSpPr/>
              <p:nvPr/>
            </p:nvCxnSpPr>
            <p:spPr>
              <a:xfrm flipV="1">
                <a:off x="7380312" y="2204864"/>
                <a:ext cx="0" cy="924786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5"/>
              <p:cNvCxnSpPr/>
              <p:nvPr/>
            </p:nvCxnSpPr>
            <p:spPr>
              <a:xfrm flipV="1">
                <a:off x="8604449" y="2229306"/>
                <a:ext cx="0" cy="91166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5"/>
              <p:cNvCxnSpPr/>
              <p:nvPr/>
            </p:nvCxnSpPr>
            <p:spPr>
              <a:xfrm flipH="1" flipV="1">
                <a:off x="5805816" y="3148698"/>
                <a:ext cx="2788953" cy="2647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5"/>
              <p:cNvCxnSpPr/>
              <p:nvPr/>
            </p:nvCxnSpPr>
            <p:spPr>
              <a:xfrm flipH="1" flipV="1">
                <a:off x="7349921" y="3174585"/>
                <a:ext cx="6389" cy="591329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398876" y="1550597"/>
                <a:ext cx="1028489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+mj-lt"/>
                  </a:rPr>
                  <a:t>2N </a:t>
                </a:r>
                <a:r>
                  <a:rPr lang="tr-TR" sz="1000" b="1" dirty="0" err="1" smtClean="0">
                    <a:latin typeface="+mj-lt"/>
                  </a:rPr>
                  <a:t>NetStar</a:t>
                </a:r>
                <a:endParaRPr lang="tr-TR" sz="1000" b="1" dirty="0">
                  <a:latin typeface="+mj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05322" y="4389107"/>
                <a:ext cx="2321579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>
                    <a:latin typeface="+mj-lt"/>
                  </a:rPr>
                  <a:t>Sabit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tr-TR" sz="1000" b="1" dirty="0" smtClean="0">
                    <a:latin typeface="+mj-lt"/>
                  </a:rPr>
                  <a:t>Analog/Dijital </a:t>
                </a:r>
                <a:r>
                  <a:rPr lang="en-US" sz="1000" b="1" dirty="0" err="1" smtClean="0">
                    <a:latin typeface="+mj-lt"/>
                  </a:rPr>
                  <a:t>Aboneler</a:t>
                </a:r>
                <a:endParaRPr lang="tr-TR" sz="1000" b="1" dirty="0"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86280" y="2031424"/>
                <a:ext cx="898110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+mj-lt"/>
                  </a:rPr>
                  <a:t>Mobil</a:t>
                </a:r>
              </a:p>
              <a:p>
                <a:pPr algn="ctr"/>
                <a:r>
                  <a:rPr lang="en-US" sz="1000" b="1" dirty="0" err="1">
                    <a:latin typeface="+mj-lt"/>
                  </a:rPr>
                  <a:t>Aboneler</a:t>
                </a:r>
                <a:endParaRPr lang="tr-TR" sz="1000" b="1" dirty="0">
                  <a:latin typeface="+mj-lt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72" y="1556792"/>
                <a:ext cx="1574517" cy="1277499"/>
              </a:xfrm>
              <a:prstGeom prst="rect">
                <a:avLst/>
              </a:prstGeom>
            </p:spPr>
          </p:pic>
          <p:cxnSp>
            <p:nvCxnSpPr>
              <p:cNvPr id="31" name="Straight Connector 15"/>
              <p:cNvCxnSpPr/>
              <p:nvPr/>
            </p:nvCxnSpPr>
            <p:spPr>
              <a:xfrm flipH="1" flipV="1">
                <a:off x="8412428" y="3198308"/>
                <a:ext cx="6389" cy="591329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9" descr="D:\2N\ikony\Ikonky\phone_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918" y="2671335"/>
              <a:ext cx="834629" cy="83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 descr="D:\2N\ikony\Ikonky\phone_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2628879"/>
              <a:ext cx="834629" cy="83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D:\2N\ikony\Ikonky\phone_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830" y="1064006"/>
              <a:ext cx="834629" cy="83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" descr="D:\2N\ikony\Ikonky\phone_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195" y="1069160"/>
              <a:ext cx="834629" cy="83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" descr="D:\2N\ikony\Ikonky\phone_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096" y="2628027"/>
              <a:ext cx="834629" cy="83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3" descr="D:\2N\ikony\Ikonky\phone_mobil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0" t="19932" r="32399" b="22815"/>
            <a:stretch/>
          </p:blipFill>
          <p:spPr bwMode="auto">
            <a:xfrm>
              <a:off x="3138679" y="819138"/>
              <a:ext cx="408785" cy="44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" descr="D:\2N\ikony\Ikonky\phone_mobil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0" t="19932" r="32399" b="22815"/>
            <a:stretch/>
          </p:blipFill>
          <p:spPr bwMode="auto">
            <a:xfrm>
              <a:off x="3291079" y="971538"/>
              <a:ext cx="408785" cy="44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" descr="D:\2N\ikony\Ikonky\phone_mobil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0" t="19932" r="32399" b="22815"/>
            <a:stretch/>
          </p:blipFill>
          <p:spPr bwMode="auto">
            <a:xfrm>
              <a:off x="3443479" y="1123938"/>
              <a:ext cx="408785" cy="44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/>
          <a:srcRect l="8043"/>
          <a:stretch/>
        </p:blipFill>
        <p:spPr>
          <a:xfrm>
            <a:off x="4976659" y="2487630"/>
            <a:ext cx="947545" cy="641269"/>
          </a:xfrm>
          <a:prstGeom prst="rect">
            <a:avLst/>
          </a:prstGeom>
        </p:spPr>
      </p:pic>
      <p:sp>
        <p:nvSpPr>
          <p:cNvPr id="51" name="TextovéPole 13"/>
          <p:cNvSpPr txBox="1">
            <a:spLocks noChangeArrowheads="1"/>
          </p:cNvSpPr>
          <p:nvPr/>
        </p:nvSpPr>
        <p:spPr bwMode="auto">
          <a:xfrm>
            <a:off x="5007628" y="2662166"/>
            <a:ext cx="86914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900" b="1" dirty="0" smtClean="0">
                <a:latin typeface="+mj-lt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900" b="1" dirty="0" smtClean="0">
                <a:latin typeface="+mj-lt"/>
              </a:rPr>
              <a:t>Operatörü</a:t>
            </a:r>
            <a:endParaRPr lang="cs-CZ" sz="900" b="1" dirty="0">
              <a:latin typeface="+mj-lt"/>
            </a:endParaRPr>
          </a:p>
        </p:txBody>
      </p:sp>
      <p:cxnSp>
        <p:nvCxnSpPr>
          <p:cNvPr id="52" name="Straight Connector 15"/>
          <p:cNvCxnSpPr/>
          <p:nvPr/>
        </p:nvCxnSpPr>
        <p:spPr>
          <a:xfrm flipV="1">
            <a:off x="5580112" y="1906233"/>
            <a:ext cx="469303" cy="68993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ovéPole 29"/>
          <p:cNvSpPr txBox="1">
            <a:spLocks noChangeArrowheads="1"/>
          </p:cNvSpPr>
          <p:nvPr/>
        </p:nvSpPr>
        <p:spPr bwMode="auto">
          <a:xfrm>
            <a:off x="4399242" y="2305843"/>
            <a:ext cx="1466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000" b="1" dirty="0" smtClean="0">
                <a:latin typeface="Calibri" panose="020F0502020204030204" pitchFamily="34" charset="0"/>
              </a:rPr>
              <a:t>Analog, PRI veya </a:t>
            </a:r>
            <a:r>
              <a:rPr lang="tr-TR" sz="1000" b="1" dirty="0" err="1" smtClean="0">
                <a:latin typeface="Calibri" panose="020F0502020204030204" pitchFamily="34" charset="0"/>
              </a:rPr>
              <a:t>VoIP</a:t>
            </a:r>
            <a:endParaRPr lang="cs-CZ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30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-46462" y="688707"/>
            <a:ext cx="1646684" cy="1114425"/>
          </a:xfrm>
          <a:prstGeom prst="rect">
            <a:avLst/>
          </a:prstGeom>
        </p:spPr>
      </p:pic>
      <p:pic>
        <p:nvPicPr>
          <p:cNvPr id="31752" name="Picture 6" descr="D:\2N\ikony\Ikonky\house-z prezentaci pro opera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/>
          <a:stretch>
            <a:fillRect/>
          </a:stretch>
        </p:blipFill>
        <p:spPr bwMode="auto">
          <a:xfrm>
            <a:off x="1115616" y="1422914"/>
            <a:ext cx="5473624" cy="3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9" y="2741423"/>
            <a:ext cx="1180888" cy="958125"/>
          </a:xfrm>
          <a:prstGeom prst="rect">
            <a:avLst/>
          </a:prstGeom>
        </p:spPr>
      </p:pic>
      <p:sp>
        <p:nvSpPr>
          <p:cNvPr id="31746" name="Obdélník 2"/>
          <p:cNvSpPr>
            <a:spLocks noChangeArrowheads="1"/>
          </p:cNvSpPr>
          <p:nvPr/>
        </p:nvSpPr>
        <p:spPr bwMode="auto">
          <a:xfrm>
            <a:off x="1385887" y="357188"/>
            <a:ext cx="18907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1200"/>
          </a:p>
        </p:txBody>
      </p:sp>
      <p:pic>
        <p:nvPicPr>
          <p:cNvPr id="31748" name="Picture 4" descr="D:\2N\ikony\icons\mr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771550"/>
            <a:ext cx="3378621" cy="2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2N\ikony\Ikonky\M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2" y="128527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ovéPole 12"/>
          <p:cNvSpPr txBox="1">
            <a:spLocks noChangeArrowheads="1"/>
          </p:cNvSpPr>
          <p:nvPr/>
        </p:nvSpPr>
        <p:spPr bwMode="auto">
          <a:xfrm>
            <a:off x="2698775" y="2246059"/>
            <a:ext cx="13850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Müşteri Ofisi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1756" name="TextovéPole 13"/>
          <p:cNvSpPr txBox="1">
            <a:spLocks noChangeArrowheads="1"/>
          </p:cNvSpPr>
          <p:nvPr/>
        </p:nvSpPr>
        <p:spPr bwMode="auto">
          <a:xfrm>
            <a:off x="107504" y="987574"/>
            <a:ext cx="148367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Operatörü</a:t>
            </a:r>
            <a:endParaRPr lang="cs-CZ" sz="1800" dirty="0">
              <a:latin typeface="Calibri" panose="020F0502020204030204" pitchFamily="34" charset="0"/>
            </a:endParaRPr>
          </a:p>
        </p:txBody>
      </p:sp>
      <p:pic>
        <p:nvPicPr>
          <p:cNvPr id="31757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5" y="3759994"/>
            <a:ext cx="834629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4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ovéPole 22"/>
          <p:cNvSpPr txBox="1">
            <a:spLocks noChangeArrowheads="1"/>
          </p:cNvSpPr>
          <p:nvPr/>
        </p:nvSpPr>
        <p:spPr bwMode="auto">
          <a:xfrm>
            <a:off x="3035201" y="3219451"/>
            <a:ext cx="783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PBX</a:t>
            </a:r>
            <a:r>
              <a:rPr lang="tr-TR" sz="1200" b="1" dirty="0" smtClean="0">
                <a:latin typeface="Calibri" panose="020F0502020204030204" pitchFamily="34" charset="0"/>
              </a:rPr>
              <a:t>_FCT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31763" name="TextovéPole 29"/>
          <p:cNvSpPr txBox="1">
            <a:spLocks noChangeArrowheads="1"/>
          </p:cNvSpPr>
          <p:nvPr/>
        </p:nvSpPr>
        <p:spPr bwMode="auto">
          <a:xfrm>
            <a:off x="833749" y="3255752"/>
            <a:ext cx="12937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825" b="1" dirty="0" smtClean="0">
                <a:latin typeface="Calibri" panose="020F0502020204030204" pitchFamily="34" charset="0"/>
              </a:rPr>
              <a:t>Analog, PRI veya </a:t>
            </a:r>
            <a:r>
              <a:rPr lang="tr-TR" sz="825" b="1" dirty="0" err="1" smtClean="0">
                <a:latin typeface="Calibri" panose="020F0502020204030204" pitchFamily="34" charset="0"/>
              </a:rPr>
              <a:t>VoIP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pic>
        <p:nvPicPr>
          <p:cNvPr id="31764" name="Picture 11" descr="D:\2N\ikony\Ikonky\SIMkarta+oblouck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6" y="2552473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ovéPole 31"/>
          <p:cNvSpPr txBox="1">
            <a:spLocks noChangeArrowheads="1"/>
          </p:cNvSpPr>
          <p:nvPr/>
        </p:nvSpPr>
        <p:spPr bwMode="auto">
          <a:xfrm>
            <a:off x="1350173" y="2290850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05552355670-79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31766" name="TextovéPole 32"/>
          <p:cNvSpPr txBox="1">
            <a:spLocks noChangeArrowheads="1"/>
          </p:cNvSpPr>
          <p:nvPr/>
        </p:nvSpPr>
        <p:spPr bwMode="auto">
          <a:xfrm>
            <a:off x="2549351" y="2712581"/>
            <a:ext cx="107989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2N </a:t>
            </a:r>
            <a:r>
              <a:rPr lang="tr-TR" sz="1200" b="1" dirty="0" err="1" smtClean="0">
                <a:latin typeface="Calibri" panose="020F0502020204030204" pitchFamily="34" charset="0"/>
              </a:rPr>
              <a:t>NetStar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0" name="Přímá spojovací šipka 39"/>
          <p:cNvCxnSpPr>
            <a:cxnSpLocks noChangeShapeType="1"/>
          </p:cNvCxnSpPr>
          <p:nvPr/>
        </p:nvCxnSpPr>
        <p:spPr bwMode="auto">
          <a:xfrm flipV="1">
            <a:off x="2600381" y="1853891"/>
            <a:ext cx="2624" cy="782076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šipka 43"/>
          <p:cNvCxnSpPr>
            <a:cxnSpLocks noChangeShapeType="1"/>
          </p:cNvCxnSpPr>
          <p:nvPr/>
        </p:nvCxnSpPr>
        <p:spPr bwMode="auto">
          <a:xfrm flipH="1" flipV="1">
            <a:off x="2699792" y="1702193"/>
            <a:ext cx="3965550" cy="546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blouk 44"/>
          <p:cNvSpPr/>
          <p:nvPr/>
        </p:nvSpPr>
        <p:spPr bwMode="auto">
          <a:xfrm rot="17890456" flipH="1" flipV="1">
            <a:off x="764788" y="2845751"/>
            <a:ext cx="252306" cy="496992"/>
          </a:xfrm>
          <a:prstGeom prst="arc">
            <a:avLst>
              <a:gd name="adj1" fmla="val 214193"/>
              <a:gd name="adj2" fmla="val 4316574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31776" name="TextovéPole 52"/>
          <p:cNvSpPr txBox="1">
            <a:spLocks noChangeArrowheads="1"/>
          </p:cNvSpPr>
          <p:nvPr/>
        </p:nvSpPr>
        <p:spPr bwMode="auto">
          <a:xfrm>
            <a:off x="7425442" y="1351882"/>
            <a:ext cx="594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MSC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82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4" name="Picture 2" descr="D:\2N\ikony\Ikonky\sim_car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7" y="2612005"/>
            <a:ext cx="5393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tr-TR" dirty="0" err="1" smtClean="0"/>
              <a:t>Mobility</a:t>
            </a:r>
            <a:r>
              <a:rPr lang="tr-TR" dirty="0" smtClean="0"/>
              <a:t> </a:t>
            </a:r>
            <a:r>
              <a:rPr lang="tr-TR" dirty="0" err="1" smtClean="0"/>
              <a:t>Extension</a:t>
            </a:r>
            <a:r>
              <a:rPr lang="tr-TR" dirty="0" smtClean="0"/>
              <a:t>/GSM DECT Çözümü</a:t>
            </a:r>
            <a:endParaRPr lang="en-US" dirty="0"/>
          </a:p>
        </p:txBody>
      </p:sp>
      <p:pic>
        <p:nvPicPr>
          <p:cNvPr id="53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3924971" y="2820629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4355975" y="2505076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7761685" y="387909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8244407" y="3363838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ovéPole 12"/>
          <p:cNvSpPr txBox="1">
            <a:spLocks noChangeArrowheads="1"/>
          </p:cNvSpPr>
          <p:nvPr/>
        </p:nvSpPr>
        <p:spPr bwMode="auto">
          <a:xfrm>
            <a:off x="7812360" y="4573107"/>
            <a:ext cx="12330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Saha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5" name="TextovéPole 13"/>
          <p:cNvSpPr txBox="1">
            <a:spLocks noChangeArrowheads="1"/>
          </p:cNvSpPr>
          <p:nvPr/>
        </p:nvSpPr>
        <p:spPr bwMode="auto">
          <a:xfrm>
            <a:off x="7452320" y="812144"/>
            <a:ext cx="149970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GSM Şebekesi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6" name="TextovéPole 12"/>
          <p:cNvSpPr txBox="1">
            <a:spLocks noChangeArrowheads="1"/>
          </p:cNvSpPr>
          <p:nvPr/>
        </p:nvSpPr>
        <p:spPr bwMode="auto">
          <a:xfrm>
            <a:off x="3995936" y="3730118"/>
            <a:ext cx="11496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Ofis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7" name="TextovéPole 31"/>
          <p:cNvSpPr txBox="1">
            <a:spLocks noChangeArrowheads="1"/>
          </p:cNvSpPr>
          <p:nvPr/>
        </p:nvSpPr>
        <p:spPr bwMode="auto">
          <a:xfrm>
            <a:off x="3844330" y="3274028"/>
            <a:ext cx="50053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8" name="TextovéPole 31"/>
          <p:cNvSpPr txBox="1">
            <a:spLocks noChangeArrowheads="1"/>
          </p:cNvSpPr>
          <p:nvPr/>
        </p:nvSpPr>
        <p:spPr bwMode="auto">
          <a:xfrm>
            <a:off x="7743873" y="4318555"/>
            <a:ext cx="500535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8" name="Přímá spojovací šipka 39"/>
          <p:cNvCxnSpPr>
            <a:cxnSpLocks noChangeShapeType="1"/>
          </p:cNvCxnSpPr>
          <p:nvPr/>
        </p:nvCxnSpPr>
        <p:spPr bwMode="auto">
          <a:xfrm flipV="1">
            <a:off x="677858" y="1710841"/>
            <a:ext cx="5710" cy="1279782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Přímá spojovací šipka 43"/>
          <p:cNvCxnSpPr>
            <a:cxnSpLocks noChangeShapeType="1"/>
          </p:cNvCxnSpPr>
          <p:nvPr/>
        </p:nvCxnSpPr>
        <p:spPr bwMode="auto">
          <a:xfrm flipH="1">
            <a:off x="875180" y="3219451"/>
            <a:ext cx="973154" cy="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blouk 44"/>
          <p:cNvSpPr/>
          <p:nvPr/>
        </p:nvSpPr>
        <p:spPr bwMode="auto">
          <a:xfrm rot="18726054" flipV="1">
            <a:off x="2526662" y="1635808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55" name="TextovéPole 31"/>
          <p:cNvSpPr txBox="1">
            <a:spLocks noChangeArrowheads="1"/>
          </p:cNvSpPr>
          <p:nvPr/>
        </p:nvSpPr>
        <p:spPr bwMode="auto">
          <a:xfrm>
            <a:off x="1186202" y="3365632"/>
            <a:ext cx="127808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02123199700-99</a:t>
            </a:r>
          </a:p>
        </p:txBody>
      </p:sp>
      <p:sp>
        <p:nvSpPr>
          <p:cNvPr id="56" name="TextovéPole 33"/>
          <p:cNvSpPr txBox="1">
            <a:spLocks noChangeArrowheads="1"/>
          </p:cNvSpPr>
          <p:nvPr/>
        </p:nvSpPr>
        <p:spPr bwMode="auto">
          <a:xfrm>
            <a:off x="1738610" y="656917"/>
            <a:ext cx="405000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Çağrı </a:t>
            </a:r>
            <a:r>
              <a:rPr lang="tr-TR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NetStar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tarafından hem masa telefonunda hem de cep telefonunda çaldırılır, her iki telefonda da dışardan  arayan numara gözükür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Přímá spojovací šipka 39"/>
          <p:cNvCxnSpPr>
            <a:cxnSpLocks noChangeShapeType="1"/>
          </p:cNvCxnSpPr>
          <p:nvPr/>
        </p:nvCxnSpPr>
        <p:spPr bwMode="auto">
          <a:xfrm flipV="1">
            <a:off x="4456536" y="1923678"/>
            <a:ext cx="2132704" cy="14972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blouk 44"/>
          <p:cNvSpPr/>
          <p:nvPr/>
        </p:nvSpPr>
        <p:spPr bwMode="auto">
          <a:xfrm rot="18726054" flipV="1">
            <a:off x="4262614" y="1899770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cxnSp>
        <p:nvCxnSpPr>
          <p:cNvPr id="71" name="Přímá spojovací šipka 43"/>
          <p:cNvCxnSpPr>
            <a:cxnSpLocks noChangeShapeType="1"/>
          </p:cNvCxnSpPr>
          <p:nvPr/>
        </p:nvCxnSpPr>
        <p:spPr bwMode="auto">
          <a:xfrm flipV="1">
            <a:off x="4283968" y="2201661"/>
            <a:ext cx="1" cy="592504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ovéPole 33"/>
          <p:cNvSpPr txBox="1">
            <a:spLocks noChangeArrowheads="1"/>
          </p:cNvSpPr>
          <p:nvPr/>
        </p:nvSpPr>
        <p:spPr bwMode="auto">
          <a:xfrm>
            <a:off x="456" y="3500192"/>
            <a:ext cx="150036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ofis çalışanı sabit numarası  </a:t>
            </a:r>
            <a:r>
              <a:rPr 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02123199703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üzerinden bir çağrı alır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ovéPole 22"/>
          <p:cNvSpPr txBox="1">
            <a:spLocks noChangeArrowheads="1"/>
          </p:cNvSpPr>
          <p:nvPr/>
        </p:nvSpPr>
        <p:spPr bwMode="auto">
          <a:xfrm>
            <a:off x="2873618" y="3768125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4" name="TextovéPole 22"/>
          <p:cNvSpPr txBox="1">
            <a:spLocks noChangeArrowheads="1"/>
          </p:cNvSpPr>
          <p:nvPr/>
        </p:nvSpPr>
        <p:spPr bwMode="auto">
          <a:xfrm>
            <a:off x="2220899" y="3758761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5" name="TextovéPole 22"/>
          <p:cNvSpPr txBox="1">
            <a:spLocks noChangeArrowheads="1"/>
          </p:cNvSpPr>
          <p:nvPr/>
        </p:nvSpPr>
        <p:spPr bwMode="auto">
          <a:xfrm>
            <a:off x="1568522" y="3758250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cxnSp>
        <p:nvCxnSpPr>
          <p:cNvPr id="36" name="Přímá spojovací šipka 35"/>
          <p:cNvCxnSpPr>
            <a:cxnSpLocks noChangeShapeType="1"/>
          </p:cNvCxnSpPr>
          <p:nvPr/>
        </p:nvCxnSpPr>
        <p:spPr bwMode="auto">
          <a:xfrm>
            <a:off x="2526344" y="3450449"/>
            <a:ext cx="557815" cy="483377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ovéPole 31"/>
          <p:cNvSpPr txBox="1">
            <a:spLocks noChangeArrowheads="1"/>
          </p:cNvSpPr>
          <p:nvPr/>
        </p:nvSpPr>
        <p:spPr bwMode="auto">
          <a:xfrm>
            <a:off x="4211960" y="135493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SN:05552355670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DN:5103#02163210123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7" name="TextovéPole 31"/>
          <p:cNvSpPr txBox="1">
            <a:spLocks noChangeArrowheads="1"/>
          </p:cNvSpPr>
          <p:nvPr/>
        </p:nvSpPr>
        <p:spPr bwMode="auto">
          <a:xfrm rot="16200000">
            <a:off x="-155719" y="2189992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SN:02163210123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DN:02123199703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ovéPole 31"/>
          <p:cNvSpPr txBox="1">
            <a:spLocks noChangeArrowheads="1"/>
          </p:cNvSpPr>
          <p:nvPr/>
        </p:nvSpPr>
        <p:spPr bwMode="auto">
          <a:xfrm>
            <a:off x="4524405" y="196629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sz="1200" b="1" dirty="0">
                <a:latin typeface="Calibri" panose="020F0502020204030204" pitchFamily="34" charset="0"/>
              </a:rPr>
              <a:t>SN:02163210123</a:t>
            </a:r>
            <a:endParaRPr lang="cs-CZ" sz="1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02095" y="1707654"/>
            <a:ext cx="1183738" cy="1416637"/>
          </a:xfrm>
          <a:custGeom>
            <a:avLst/>
            <a:gdLst>
              <a:gd name="connsiteX0" fmla="*/ 103495 w 1518638"/>
              <a:gd name="connsiteY0" fmla="*/ 0 h 1573995"/>
              <a:gd name="connsiteX1" fmla="*/ 147038 w 1518638"/>
              <a:gd name="connsiteY1" fmla="*/ 1465943 h 1573995"/>
              <a:gd name="connsiteX2" fmla="*/ 1518638 w 1518638"/>
              <a:gd name="connsiteY2" fmla="*/ 1465943 h 15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638" h="1573995">
                <a:moveTo>
                  <a:pt x="103495" y="0"/>
                </a:moveTo>
                <a:cubicBezTo>
                  <a:pt x="7338" y="610809"/>
                  <a:pt x="-88819" y="1221619"/>
                  <a:pt x="147038" y="1465943"/>
                </a:cubicBezTo>
                <a:cubicBezTo>
                  <a:pt x="382895" y="1710267"/>
                  <a:pt x="1291248" y="1463524"/>
                  <a:pt x="1518638" y="1465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ovéPole 19"/>
          <p:cNvSpPr txBox="1">
            <a:spLocks noChangeArrowheads="1"/>
          </p:cNvSpPr>
          <p:nvPr/>
        </p:nvSpPr>
        <p:spPr bwMode="auto">
          <a:xfrm>
            <a:off x="1691680" y="4407694"/>
            <a:ext cx="614538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59" name="TextovéPole 20"/>
          <p:cNvSpPr txBox="1">
            <a:spLocks noChangeArrowheads="1"/>
          </p:cNvSpPr>
          <p:nvPr/>
        </p:nvSpPr>
        <p:spPr bwMode="auto">
          <a:xfrm>
            <a:off x="2364830" y="4407694"/>
            <a:ext cx="594122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2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60" name="TextovéPole 47"/>
          <p:cNvSpPr txBox="1">
            <a:spLocks noChangeArrowheads="1"/>
          </p:cNvSpPr>
          <p:nvPr/>
        </p:nvSpPr>
        <p:spPr bwMode="auto">
          <a:xfrm>
            <a:off x="3012902" y="4407694"/>
            <a:ext cx="555555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1103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2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6" grpId="0"/>
      <p:bldP spid="69" grpId="0" animBg="1"/>
      <p:bldP spid="72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-46462" y="688707"/>
            <a:ext cx="1646684" cy="1114425"/>
          </a:xfrm>
          <a:prstGeom prst="rect">
            <a:avLst/>
          </a:prstGeom>
        </p:spPr>
      </p:pic>
      <p:pic>
        <p:nvPicPr>
          <p:cNvPr id="31752" name="Picture 6" descr="D:\2N\ikony\Ikonky\house-z prezentaci pro opera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/>
          <a:stretch>
            <a:fillRect/>
          </a:stretch>
        </p:blipFill>
        <p:spPr bwMode="auto">
          <a:xfrm>
            <a:off x="1115616" y="1422914"/>
            <a:ext cx="5473624" cy="3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9" y="2741423"/>
            <a:ext cx="1180888" cy="958125"/>
          </a:xfrm>
          <a:prstGeom prst="rect">
            <a:avLst/>
          </a:prstGeom>
        </p:spPr>
      </p:pic>
      <p:sp>
        <p:nvSpPr>
          <p:cNvPr id="31746" name="Obdélník 2"/>
          <p:cNvSpPr>
            <a:spLocks noChangeArrowheads="1"/>
          </p:cNvSpPr>
          <p:nvPr/>
        </p:nvSpPr>
        <p:spPr bwMode="auto">
          <a:xfrm>
            <a:off x="1385887" y="357188"/>
            <a:ext cx="18907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1200"/>
          </a:p>
        </p:txBody>
      </p:sp>
      <p:pic>
        <p:nvPicPr>
          <p:cNvPr id="31748" name="Picture 4" descr="D:\2N\ikony\icons\mr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771550"/>
            <a:ext cx="3378621" cy="2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2N\ikony\Ikonky\M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2" y="128527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ovéPole 12"/>
          <p:cNvSpPr txBox="1">
            <a:spLocks noChangeArrowheads="1"/>
          </p:cNvSpPr>
          <p:nvPr/>
        </p:nvSpPr>
        <p:spPr bwMode="auto">
          <a:xfrm>
            <a:off x="2698775" y="2246059"/>
            <a:ext cx="13850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Müşteri Ofisi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1756" name="TextovéPole 13"/>
          <p:cNvSpPr txBox="1">
            <a:spLocks noChangeArrowheads="1"/>
          </p:cNvSpPr>
          <p:nvPr/>
        </p:nvSpPr>
        <p:spPr bwMode="auto">
          <a:xfrm>
            <a:off x="107504" y="987574"/>
            <a:ext cx="148367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Operatörü</a:t>
            </a:r>
            <a:endParaRPr lang="cs-CZ" sz="1800" dirty="0">
              <a:latin typeface="Calibri" panose="020F0502020204030204" pitchFamily="34" charset="0"/>
            </a:endParaRPr>
          </a:p>
        </p:txBody>
      </p:sp>
      <p:pic>
        <p:nvPicPr>
          <p:cNvPr id="31757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5" y="3759994"/>
            <a:ext cx="834629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4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ovéPole 22"/>
          <p:cNvSpPr txBox="1">
            <a:spLocks noChangeArrowheads="1"/>
          </p:cNvSpPr>
          <p:nvPr/>
        </p:nvSpPr>
        <p:spPr bwMode="auto">
          <a:xfrm>
            <a:off x="3035201" y="3219451"/>
            <a:ext cx="783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PBX</a:t>
            </a:r>
            <a:r>
              <a:rPr lang="tr-TR" sz="1200" b="1" dirty="0" smtClean="0">
                <a:latin typeface="Calibri" panose="020F0502020204030204" pitchFamily="34" charset="0"/>
              </a:rPr>
              <a:t>_FCT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31763" name="TextovéPole 29"/>
          <p:cNvSpPr txBox="1">
            <a:spLocks noChangeArrowheads="1"/>
          </p:cNvSpPr>
          <p:nvPr/>
        </p:nvSpPr>
        <p:spPr bwMode="auto">
          <a:xfrm>
            <a:off x="833749" y="3255752"/>
            <a:ext cx="12937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825" b="1" dirty="0" smtClean="0">
                <a:latin typeface="Calibri" panose="020F0502020204030204" pitchFamily="34" charset="0"/>
              </a:rPr>
              <a:t>Analog, PRI veya </a:t>
            </a:r>
            <a:r>
              <a:rPr lang="tr-TR" sz="825" b="1" dirty="0" err="1" smtClean="0">
                <a:latin typeface="Calibri" panose="020F0502020204030204" pitchFamily="34" charset="0"/>
              </a:rPr>
              <a:t>VoIP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pic>
        <p:nvPicPr>
          <p:cNvPr id="31764" name="Picture 11" descr="D:\2N\ikony\Ikonky\SIMkarta+oblouck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6" y="2552473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ovéPole 31"/>
          <p:cNvSpPr txBox="1">
            <a:spLocks noChangeArrowheads="1"/>
          </p:cNvSpPr>
          <p:nvPr/>
        </p:nvSpPr>
        <p:spPr bwMode="auto">
          <a:xfrm>
            <a:off x="1350173" y="2290850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05552355670-79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31766" name="TextovéPole 32"/>
          <p:cNvSpPr txBox="1">
            <a:spLocks noChangeArrowheads="1"/>
          </p:cNvSpPr>
          <p:nvPr/>
        </p:nvSpPr>
        <p:spPr bwMode="auto">
          <a:xfrm>
            <a:off x="2549351" y="2712581"/>
            <a:ext cx="107989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2N </a:t>
            </a:r>
            <a:r>
              <a:rPr lang="tr-TR" sz="1200" b="1" dirty="0" err="1" smtClean="0">
                <a:latin typeface="Calibri" panose="020F0502020204030204" pitchFamily="34" charset="0"/>
              </a:rPr>
              <a:t>NetStar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0" name="Přímá spojovací šipka 39"/>
          <p:cNvCxnSpPr>
            <a:cxnSpLocks noChangeShapeType="1"/>
          </p:cNvCxnSpPr>
          <p:nvPr/>
        </p:nvCxnSpPr>
        <p:spPr bwMode="auto">
          <a:xfrm flipV="1">
            <a:off x="2600381" y="1853891"/>
            <a:ext cx="2624" cy="782076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šipka 43"/>
          <p:cNvCxnSpPr>
            <a:cxnSpLocks noChangeShapeType="1"/>
          </p:cNvCxnSpPr>
          <p:nvPr/>
        </p:nvCxnSpPr>
        <p:spPr bwMode="auto">
          <a:xfrm flipH="1" flipV="1">
            <a:off x="2699792" y="1702193"/>
            <a:ext cx="3965550" cy="546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6" name="TextovéPole 52"/>
          <p:cNvSpPr txBox="1">
            <a:spLocks noChangeArrowheads="1"/>
          </p:cNvSpPr>
          <p:nvPr/>
        </p:nvSpPr>
        <p:spPr bwMode="auto">
          <a:xfrm>
            <a:off x="7425442" y="1351882"/>
            <a:ext cx="594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MSC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82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4" name="Picture 2" descr="D:\2N\ikony\Ikonky\sim_car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7" y="2612005"/>
            <a:ext cx="5393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tr-TR" dirty="0" err="1" smtClean="0"/>
              <a:t>Mobility</a:t>
            </a:r>
            <a:r>
              <a:rPr lang="tr-TR" dirty="0" smtClean="0"/>
              <a:t> </a:t>
            </a:r>
            <a:r>
              <a:rPr lang="tr-TR" dirty="0" err="1" smtClean="0"/>
              <a:t>Extension</a:t>
            </a:r>
            <a:r>
              <a:rPr lang="tr-TR" dirty="0" smtClean="0"/>
              <a:t>/GSM DECT Çözümü</a:t>
            </a:r>
            <a:endParaRPr lang="en-US" dirty="0"/>
          </a:p>
        </p:txBody>
      </p:sp>
      <p:pic>
        <p:nvPicPr>
          <p:cNvPr id="53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6418373" y="367854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6849377" y="3362992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7761685" y="387909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8244407" y="3363838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ovéPole 12"/>
          <p:cNvSpPr txBox="1">
            <a:spLocks noChangeArrowheads="1"/>
          </p:cNvSpPr>
          <p:nvPr/>
        </p:nvSpPr>
        <p:spPr bwMode="auto">
          <a:xfrm>
            <a:off x="7812360" y="4573107"/>
            <a:ext cx="12330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Saha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5" name="TextovéPole 13"/>
          <p:cNvSpPr txBox="1">
            <a:spLocks noChangeArrowheads="1"/>
          </p:cNvSpPr>
          <p:nvPr/>
        </p:nvSpPr>
        <p:spPr bwMode="auto">
          <a:xfrm>
            <a:off x="7452320" y="812144"/>
            <a:ext cx="149970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GSM Şebekesi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6" name="TextovéPole 12"/>
          <p:cNvSpPr txBox="1">
            <a:spLocks noChangeArrowheads="1"/>
          </p:cNvSpPr>
          <p:nvPr/>
        </p:nvSpPr>
        <p:spPr bwMode="auto">
          <a:xfrm>
            <a:off x="6489338" y="4588034"/>
            <a:ext cx="11496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Ofis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7" name="TextovéPole 31"/>
          <p:cNvSpPr txBox="1">
            <a:spLocks noChangeArrowheads="1"/>
          </p:cNvSpPr>
          <p:nvPr/>
        </p:nvSpPr>
        <p:spPr bwMode="auto">
          <a:xfrm>
            <a:off x="6337732" y="4131944"/>
            <a:ext cx="50053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8" name="TextovéPole 31"/>
          <p:cNvSpPr txBox="1">
            <a:spLocks noChangeArrowheads="1"/>
          </p:cNvSpPr>
          <p:nvPr/>
        </p:nvSpPr>
        <p:spPr bwMode="auto">
          <a:xfrm>
            <a:off x="7743873" y="4318555"/>
            <a:ext cx="500535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9" name="Přímá spojovací šipka 43"/>
          <p:cNvCxnSpPr>
            <a:cxnSpLocks noChangeShapeType="1"/>
            <a:stCxn id="55" idx="3"/>
            <a:endCxn id="75" idx="2"/>
          </p:cNvCxnSpPr>
          <p:nvPr/>
        </p:nvCxnSpPr>
        <p:spPr bwMode="auto">
          <a:xfrm flipH="1">
            <a:off x="2004875" y="3485665"/>
            <a:ext cx="459409" cy="516370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blouk 44"/>
          <p:cNvSpPr/>
          <p:nvPr/>
        </p:nvSpPr>
        <p:spPr bwMode="auto">
          <a:xfrm rot="18726054" flipV="1">
            <a:off x="2526662" y="1635808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55" name="TextovéPole 31"/>
          <p:cNvSpPr txBox="1">
            <a:spLocks noChangeArrowheads="1"/>
          </p:cNvSpPr>
          <p:nvPr/>
        </p:nvSpPr>
        <p:spPr bwMode="auto">
          <a:xfrm>
            <a:off x="1186202" y="3365632"/>
            <a:ext cx="127808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02123199700-99</a:t>
            </a:r>
          </a:p>
        </p:txBody>
      </p:sp>
      <p:sp>
        <p:nvSpPr>
          <p:cNvPr id="56" name="TextovéPole 33"/>
          <p:cNvSpPr txBox="1">
            <a:spLocks noChangeArrowheads="1"/>
          </p:cNvSpPr>
          <p:nvPr/>
        </p:nvSpPr>
        <p:spPr bwMode="auto">
          <a:xfrm>
            <a:off x="1738610" y="656917"/>
            <a:ext cx="405000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Çağrı </a:t>
            </a:r>
            <a:r>
              <a:rPr lang="tr-TR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NetStar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tarafından hem masa telefonunda hem de cep telefonunda çaldırılır, her iki telefonda içerden arayan dahili numara gözükür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Přímá spojovací šipka 43"/>
          <p:cNvCxnSpPr>
            <a:cxnSpLocks noChangeShapeType="1"/>
          </p:cNvCxnSpPr>
          <p:nvPr/>
        </p:nvCxnSpPr>
        <p:spPr bwMode="auto">
          <a:xfrm flipV="1">
            <a:off x="6820482" y="2064556"/>
            <a:ext cx="17785" cy="1585439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ovéPole 33"/>
          <p:cNvSpPr txBox="1">
            <a:spLocks noChangeArrowheads="1"/>
          </p:cNvSpPr>
          <p:nvPr/>
        </p:nvSpPr>
        <p:spPr bwMode="auto">
          <a:xfrm>
            <a:off x="456" y="3363838"/>
            <a:ext cx="161512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ofis çalışanını diğer bir abone </a:t>
            </a:r>
            <a:r>
              <a:rPr 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1103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sabit dahili numarası üzerinden arar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ovéPole 22"/>
          <p:cNvSpPr txBox="1">
            <a:spLocks noChangeArrowheads="1"/>
          </p:cNvSpPr>
          <p:nvPr/>
        </p:nvSpPr>
        <p:spPr bwMode="auto">
          <a:xfrm>
            <a:off x="2873618" y="3768125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4" name="TextovéPole 22"/>
          <p:cNvSpPr txBox="1">
            <a:spLocks noChangeArrowheads="1"/>
          </p:cNvSpPr>
          <p:nvPr/>
        </p:nvSpPr>
        <p:spPr bwMode="auto">
          <a:xfrm>
            <a:off x="2220899" y="3758761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5" name="TextovéPole 22"/>
          <p:cNvSpPr txBox="1">
            <a:spLocks noChangeArrowheads="1"/>
          </p:cNvSpPr>
          <p:nvPr/>
        </p:nvSpPr>
        <p:spPr bwMode="auto">
          <a:xfrm>
            <a:off x="1568522" y="3758250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cxnSp>
        <p:nvCxnSpPr>
          <p:cNvPr id="36" name="Přímá spojovací šipka 35"/>
          <p:cNvCxnSpPr>
            <a:cxnSpLocks noChangeShapeType="1"/>
          </p:cNvCxnSpPr>
          <p:nvPr/>
        </p:nvCxnSpPr>
        <p:spPr bwMode="auto">
          <a:xfrm>
            <a:off x="2526344" y="3450449"/>
            <a:ext cx="557815" cy="483377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ovéPole 31"/>
          <p:cNvSpPr txBox="1">
            <a:spLocks noChangeArrowheads="1"/>
          </p:cNvSpPr>
          <p:nvPr/>
        </p:nvSpPr>
        <p:spPr bwMode="auto">
          <a:xfrm>
            <a:off x="4211960" y="135493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SN:05552355670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DN:5103#1101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7" name="TextovéPole 31"/>
          <p:cNvSpPr txBox="1">
            <a:spLocks noChangeArrowheads="1"/>
          </p:cNvSpPr>
          <p:nvPr/>
        </p:nvSpPr>
        <p:spPr bwMode="auto">
          <a:xfrm>
            <a:off x="2849056" y="3419922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SN:1101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DN:1103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ovéPole 31"/>
          <p:cNvSpPr txBox="1">
            <a:spLocks noChangeArrowheads="1"/>
          </p:cNvSpPr>
          <p:nvPr/>
        </p:nvSpPr>
        <p:spPr bwMode="auto">
          <a:xfrm rot="16200000">
            <a:off x="5760601" y="229152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sz="1200" b="1" dirty="0" smtClean="0">
                <a:latin typeface="Calibri" panose="020F0502020204030204" pitchFamily="34" charset="0"/>
              </a:rPr>
              <a:t>SN:1101</a:t>
            </a:r>
            <a:endParaRPr lang="cs-CZ" sz="1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02095" y="1707654"/>
            <a:ext cx="1183738" cy="1416637"/>
          </a:xfrm>
          <a:custGeom>
            <a:avLst/>
            <a:gdLst>
              <a:gd name="connsiteX0" fmla="*/ 103495 w 1518638"/>
              <a:gd name="connsiteY0" fmla="*/ 0 h 1573995"/>
              <a:gd name="connsiteX1" fmla="*/ 147038 w 1518638"/>
              <a:gd name="connsiteY1" fmla="*/ 1465943 h 1573995"/>
              <a:gd name="connsiteX2" fmla="*/ 1518638 w 1518638"/>
              <a:gd name="connsiteY2" fmla="*/ 1465943 h 15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638" h="1573995">
                <a:moveTo>
                  <a:pt x="103495" y="0"/>
                </a:moveTo>
                <a:cubicBezTo>
                  <a:pt x="7338" y="610809"/>
                  <a:pt x="-88819" y="1221619"/>
                  <a:pt x="147038" y="1465943"/>
                </a:cubicBezTo>
                <a:cubicBezTo>
                  <a:pt x="382895" y="1710267"/>
                  <a:pt x="1291248" y="1463524"/>
                  <a:pt x="1518638" y="1465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ovéPole 19"/>
          <p:cNvSpPr txBox="1">
            <a:spLocks noChangeArrowheads="1"/>
          </p:cNvSpPr>
          <p:nvPr/>
        </p:nvSpPr>
        <p:spPr bwMode="auto">
          <a:xfrm>
            <a:off x="1691680" y="4407694"/>
            <a:ext cx="614538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59" name="TextovéPole 20"/>
          <p:cNvSpPr txBox="1">
            <a:spLocks noChangeArrowheads="1"/>
          </p:cNvSpPr>
          <p:nvPr/>
        </p:nvSpPr>
        <p:spPr bwMode="auto">
          <a:xfrm>
            <a:off x="2364830" y="4407694"/>
            <a:ext cx="594122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2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60" name="TextovéPole 47"/>
          <p:cNvSpPr txBox="1">
            <a:spLocks noChangeArrowheads="1"/>
          </p:cNvSpPr>
          <p:nvPr/>
        </p:nvSpPr>
        <p:spPr bwMode="auto">
          <a:xfrm>
            <a:off x="3012902" y="4407694"/>
            <a:ext cx="555555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1103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9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/>
      <p:bldP spid="72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-46462" y="688707"/>
            <a:ext cx="1646684" cy="1114425"/>
          </a:xfrm>
          <a:prstGeom prst="rect">
            <a:avLst/>
          </a:prstGeom>
        </p:spPr>
      </p:pic>
      <p:pic>
        <p:nvPicPr>
          <p:cNvPr id="31752" name="Picture 6" descr="D:\2N\ikony\Ikonky\house-z prezentaci pro opera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/>
          <a:stretch>
            <a:fillRect/>
          </a:stretch>
        </p:blipFill>
        <p:spPr bwMode="auto">
          <a:xfrm>
            <a:off x="1115616" y="1422914"/>
            <a:ext cx="5473624" cy="3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9" y="2741423"/>
            <a:ext cx="1180888" cy="958125"/>
          </a:xfrm>
          <a:prstGeom prst="rect">
            <a:avLst/>
          </a:prstGeom>
        </p:spPr>
      </p:pic>
      <p:sp>
        <p:nvSpPr>
          <p:cNvPr id="31746" name="Obdélník 2"/>
          <p:cNvSpPr>
            <a:spLocks noChangeArrowheads="1"/>
          </p:cNvSpPr>
          <p:nvPr/>
        </p:nvSpPr>
        <p:spPr bwMode="auto">
          <a:xfrm>
            <a:off x="1385887" y="357188"/>
            <a:ext cx="18907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1200"/>
          </a:p>
        </p:txBody>
      </p:sp>
      <p:pic>
        <p:nvPicPr>
          <p:cNvPr id="31748" name="Picture 4" descr="D:\2N\ikony\icons\mr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771550"/>
            <a:ext cx="3378621" cy="2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2N\ikony\Ikonky\M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2" y="128527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ovéPole 12"/>
          <p:cNvSpPr txBox="1">
            <a:spLocks noChangeArrowheads="1"/>
          </p:cNvSpPr>
          <p:nvPr/>
        </p:nvSpPr>
        <p:spPr bwMode="auto">
          <a:xfrm>
            <a:off x="2698775" y="2246059"/>
            <a:ext cx="13850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Müşteri Ofisi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1756" name="TextovéPole 13"/>
          <p:cNvSpPr txBox="1">
            <a:spLocks noChangeArrowheads="1"/>
          </p:cNvSpPr>
          <p:nvPr/>
        </p:nvSpPr>
        <p:spPr bwMode="auto">
          <a:xfrm>
            <a:off x="107504" y="987574"/>
            <a:ext cx="148367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Operatörü</a:t>
            </a:r>
            <a:endParaRPr lang="cs-CZ" sz="1800" dirty="0">
              <a:latin typeface="Calibri" panose="020F0502020204030204" pitchFamily="34" charset="0"/>
            </a:endParaRPr>
          </a:p>
        </p:txBody>
      </p:sp>
      <p:pic>
        <p:nvPicPr>
          <p:cNvPr id="31757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5" y="3759994"/>
            <a:ext cx="834629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4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ovéPole 22"/>
          <p:cNvSpPr txBox="1">
            <a:spLocks noChangeArrowheads="1"/>
          </p:cNvSpPr>
          <p:nvPr/>
        </p:nvSpPr>
        <p:spPr bwMode="auto">
          <a:xfrm>
            <a:off x="3035201" y="3219451"/>
            <a:ext cx="783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PBX</a:t>
            </a:r>
            <a:r>
              <a:rPr lang="tr-TR" sz="1200" b="1" dirty="0" smtClean="0">
                <a:latin typeface="Calibri" panose="020F0502020204030204" pitchFamily="34" charset="0"/>
              </a:rPr>
              <a:t>_FCT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64" name="Picture 11" descr="D:\2N\ikony\Ikonky\SIMkarta+oblouck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6" y="2552473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ovéPole 31"/>
          <p:cNvSpPr txBox="1">
            <a:spLocks noChangeArrowheads="1"/>
          </p:cNvSpPr>
          <p:nvPr/>
        </p:nvSpPr>
        <p:spPr bwMode="auto">
          <a:xfrm>
            <a:off x="1350173" y="2290850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05552355670-79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31766" name="TextovéPole 32"/>
          <p:cNvSpPr txBox="1">
            <a:spLocks noChangeArrowheads="1"/>
          </p:cNvSpPr>
          <p:nvPr/>
        </p:nvSpPr>
        <p:spPr bwMode="auto">
          <a:xfrm>
            <a:off x="2549351" y="2712581"/>
            <a:ext cx="107989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2N </a:t>
            </a:r>
            <a:r>
              <a:rPr lang="tr-TR" sz="1200" b="1" dirty="0" err="1" smtClean="0">
                <a:latin typeface="Calibri" panose="020F0502020204030204" pitchFamily="34" charset="0"/>
              </a:rPr>
              <a:t>NetStar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0" name="Přímá spojovací šipka 39"/>
          <p:cNvCxnSpPr>
            <a:cxnSpLocks noChangeShapeType="1"/>
          </p:cNvCxnSpPr>
          <p:nvPr/>
        </p:nvCxnSpPr>
        <p:spPr bwMode="auto">
          <a:xfrm flipV="1">
            <a:off x="2600381" y="1853891"/>
            <a:ext cx="2624" cy="782076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šipka 43"/>
          <p:cNvCxnSpPr>
            <a:cxnSpLocks noChangeShapeType="1"/>
          </p:cNvCxnSpPr>
          <p:nvPr/>
        </p:nvCxnSpPr>
        <p:spPr bwMode="auto">
          <a:xfrm flipH="1" flipV="1">
            <a:off x="2699792" y="1702193"/>
            <a:ext cx="3965550" cy="546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blouk 44"/>
          <p:cNvSpPr/>
          <p:nvPr/>
        </p:nvSpPr>
        <p:spPr bwMode="auto">
          <a:xfrm rot="17890456" flipH="1" flipV="1">
            <a:off x="764788" y="2845751"/>
            <a:ext cx="252306" cy="496992"/>
          </a:xfrm>
          <a:prstGeom prst="arc">
            <a:avLst>
              <a:gd name="adj1" fmla="val 214193"/>
              <a:gd name="adj2" fmla="val 4316574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31776" name="TextovéPole 52"/>
          <p:cNvSpPr txBox="1">
            <a:spLocks noChangeArrowheads="1"/>
          </p:cNvSpPr>
          <p:nvPr/>
        </p:nvSpPr>
        <p:spPr bwMode="auto">
          <a:xfrm>
            <a:off x="7425442" y="1351882"/>
            <a:ext cx="594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MSC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82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4" name="Picture 2" descr="D:\2N\ikony\Ikonky\sim_car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7" y="2612005"/>
            <a:ext cx="5393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Extension</a:t>
            </a:r>
            <a:r>
              <a:rPr lang="tr-TR" dirty="0"/>
              <a:t>/GSM DECT Çözümü</a:t>
            </a:r>
            <a:endParaRPr lang="en-US" dirty="0"/>
          </a:p>
        </p:txBody>
      </p:sp>
      <p:pic>
        <p:nvPicPr>
          <p:cNvPr id="53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3924971" y="2820629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4355975" y="2505076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7761685" y="387909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8244407" y="3363838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ovéPole 12"/>
          <p:cNvSpPr txBox="1">
            <a:spLocks noChangeArrowheads="1"/>
          </p:cNvSpPr>
          <p:nvPr/>
        </p:nvSpPr>
        <p:spPr bwMode="auto">
          <a:xfrm>
            <a:off x="7812360" y="4573107"/>
            <a:ext cx="12330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Saha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5" name="TextovéPole 13"/>
          <p:cNvSpPr txBox="1">
            <a:spLocks noChangeArrowheads="1"/>
          </p:cNvSpPr>
          <p:nvPr/>
        </p:nvSpPr>
        <p:spPr bwMode="auto">
          <a:xfrm>
            <a:off x="7452320" y="812144"/>
            <a:ext cx="149970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GSM Şebekesi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6" name="TextovéPole 12"/>
          <p:cNvSpPr txBox="1">
            <a:spLocks noChangeArrowheads="1"/>
          </p:cNvSpPr>
          <p:nvPr/>
        </p:nvSpPr>
        <p:spPr bwMode="auto">
          <a:xfrm>
            <a:off x="3995936" y="3730118"/>
            <a:ext cx="11496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Ofis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7" name="TextovéPole 31"/>
          <p:cNvSpPr txBox="1">
            <a:spLocks noChangeArrowheads="1"/>
          </p:cNvSpPr>
          <p:nvPr/>
        </p:nvSpPr>
        <p:spPr bwMode="auto">
          <a:xfrm>
            <a:off x="3844330" y="3274028"/>
            <a:ext cx="50053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8" name="TextovéPole 31"/>
          <p:cNvSpPr txBox="1">
            <a:spLocks noChangeArrowheads="1"/>
          </p:cNvSpPr>
          <p:nvPr/>
        </p:nvSpPr>
        <p:spPr bwMode="auto">
          <a:xfrm>
            <a:off x="7743873" y="4318555"/>
            <a:ext cx="500535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8" name="Přímá spojovací šipka 39"/>
          <p:cNvCxnSpPr>
            <a:cxnSpLocks noChangeShapeType="1"/>
          </p:cNvCxnSpPr>
          <p:nvPr/>
        </p:nvCxnSpPr>
        <p:spPr bwMode="auto">
          <a:xfrm flipV="1">
            <a:off x="677858" y="1710841"/>
            <a:ext cx="5710" cy="1279782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Přímá spojovací šipka 43"/>
          <p:cNvCxnSpPr>
            <a:cxnSpLocks noChangeShapeType="1"/>
          </p:cNvCxnSpPr>
          <p:nvPr/>
        </p:nvCxnSpPr>
        <p:spPr bwMode="auto">
          <a:xfrm flipH="1">
            <a:off x="875180" y="3219451"/>
            <a:ext cx="973154" cy="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blouk 44"/>
          <p:cNvSpPr/>
          <p:nvPr/>
        </p:nvSpPr>
        <p:spPr bwMode="auto">
          <a:xfrm rot="18726054" flipV="1">
            <a:off x="2526662" y="1635808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55" name="TextovéPole 31"/>
          <p:cNvSpPr txBox="1">
            <a:spLocks noChangeArrowheads="1"/>
          </p:cNvSpPr>
          <p:nvPr/>
        </p:nvSpPr>
        <p:spPr bwMode="auto">
          <a:xfrm>
            <a:off x="1186202" y="3365632"/>
            <a:ext cx="127808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02123199700-99</a:t>
            </a:r>
          </a:p>
        </p:txBody>
      </p:sp>
      <p:sp>
        <p:nvSpPr>
          <p:cNvPr id="56" name="TextovéPole 33"/>
          <p:cNvSpPr txBox="1">
            <a:spLocks noChangeArrowheads="1"/>
          </p:cNvSpPr>
          <p:nvPr/>
        </p:nvSpPr>
        <p:spPr bwMode="auto">
          <a:xfrm>
            <a:off x="1738610" y="656917"/>
            <a:ext cx="40500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Çağrı </a:t>
            </a:r>
            <a:r>
              <a:rPr lang="tr-TR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NetStar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tarafından cep telefonunda çaldırılır, telefonda dışardan  arayan numara gözükür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Přímá spojovací šipka 39"/>
          <p:cNvCxnSpPr>
            <a:cxnSpLocks noChangeShapeType="1"/>
          </p:cNvCxnSpPr>
          <p:nvPr/>
        </p:nvCxnSpPr>
        <p:spPr bwMode="auto">
          <a:xfrm flipH="1" flipV="1">
            <a:off x="7108843" y="2020291"/>
            <a:ext cx="1590" cy="1858804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blouk 44"/>
          <p:cNvSpPr/>
          <p:nvPr/>
        </p:nvSpPr>
        <p:spPr bwMode="auto">
          <a:xfrm rot="15559405" flipV="1">
            <a:off x="7006617" y="3713431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cxnSp>
        <p:nvCxnSpPr>
          <p:cNvPr id="71" name="Přímá spojovací šipka 43"/>
          <p:cNvCxnSpPr>
            <a:cxnSpLocks noChangeShapeType="1"/>
          </p:cNvCxnSpPr>
          <p:nvPr/>
        </p:nvCxnSpPr>
        <p:spPr bwMode="auto">
          <a:xfrm flipH="1" flipV="1">
            <a:off x="7176941" y="4117129"/>
            <a:ext cx="776871" cy="1334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ovéPole 33"/>
          <p:cNvSpPr txBox="1">
            <a:spLocks noChangeArrowheads="1"/>
          </p:cNvSpPr>
          <p:nvPr/>
        </p:nvSpPr>
        <p:spPr bwMode="auto">
          <a:xfrm>
            <a:off x="456" y="3500192"/>
            <a:ext cx="150036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saha çalışanı sabit numarası  </a:t>
            </a:r>
            <a:r>
              <a:rPr 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02123199704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üzerinden bir çağrı alır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ovéPole 22"/>
          <p:cNvSpPr txBox="1">
            <a:spLocks noChangeArrowheads="1"/>
          </p:cNvSpPr>
          <p:nvPr/>
        </p:nvSpPr>
        <p:spPr bwMode="auto">
          <a:xfrm>
            <a:off x="2873618" y="3768125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4" name="TextovéPole 22"/>
          <p:cNvSpPr txBox="1">
            <a:spLocks noChangeArrowheads="1"/>
          </p:cNvSpPr>
          <p:nvPr/>
        </p:nvSpPr>
        <p:spPr bwMode="auto">
          <a:xfrm>
            <a:off x="2220899" y="3758761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5" name="TextovéPole 22"/>
          <p:cNvSpPr txBox="1">
            <a:spLocks noChangeArrowheads="1"/>
          </p:cNvSpPr>
          <p:nvPr/>
        </p:nvSpPr>
        <p:spPr bwMode="auto">
          <a:xfrm>
            <a:off x="1568522" y="3758250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6" name="TextovéPole 31"/>
          <p:cNvSpPr txBox="1">
            <a:spLocks noChangeArrowheads="1"/>
          </p:cNvSpPr>
          <p:nvPr/>
        </p:nvSpPr>
        <p:spPr bwMode="auto">
          <a:xfrm>
            <a:off x="4211960" y="135493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SN:05552355670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DN:5104#02163210123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7" name="TextovéPole 31"/>
          <p:cNvSpPr txBox="1">
            <a:spLocks noChangeArrowheads="1"/>
          </p:cNvSpPr>
          <p:nvPr/>
        </p:nvSpPr>
        <p:spPr bwMode="auto">
          <a:xfrm rot="16200000">
            <a:off x="-155719" y="2189992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SN:02163210123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DN:02123199704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ovéPole 31"/>
          <p:cNvSpPr txBox="1">
            <a:spLocks noChangeArrowheads="1"/>
          </p:cNvSpPr>
          <p:nvPr/>
        </p:nvSpPr>
        <p:spPr bwMode="auto">
          <a:xfrm rot="16200000">
            <a:off x="6040353" y="3049944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sz="1200" b="1" dirty="0">
                <a:latin typeface="Calibri" panose="020F0502020204030204" pitchFamily="34" charset="0"/>
              </a:rPr>
              <a:t>SN:02163210123</a:t>
            </a:r>
            <a:endParaRPr lang="cs-CZ" sz="1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58" name="TextovéPole 29"/>
          <p:cNvSpPr txBox="1">
            <a:spLocks noChangeArrowheads="1"/>
          </p:cNvSpPr>
          <p:nvPr/>
        </p:nvSpPr>
        <p:spPr bwMode="auto">
          <a:xfrm>
            <a:off x="833749" y="3255752"/>
            <a:ext cx="12937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825" b="1" dirty="0" smtClean="0">
                <a:latin typeface="Calibri" panose="020F0502020204030204" pitchFamily="34" charset="0"/>
              </a:rPr>
              <a:t>Analog, PRI veya </a:t>
            </a:r>
            <a:r>
              <a:rPr lang="tr-TR" sz="825" b="1" dirty="0" err="1" smtClean="0">
                <a:latin typeface="Calibri" panose="020F0502020204030204" pitchFamily="34" charset="0"/>
              </a:rPr>
              <a:t>VoIP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802095" y="1707654"/>
            <a:ext cx="1183738" cy="1416637"/>
          </a:xfrm>
          <a:custGeom>
            <a:avLst/>
            <a:gdLst>
              <a:gd name="connsiteX0" fmla="*/ 103495 w 1518638"/>
              <a:gd name="connsiteY0" fmla="*/ 0 h 1573995"/>
              <a:gd name="connsiteX1" fmla="*/ 147038 w 1518638"/>
              <a:gd name="connsiteY1" fmla="*/ 1465943 h 1573995"/>
              <a:gd name="connsiteX2" fmla="*/ 1518638 w 1518638"/>
              <a:gd name="connsiteY2" fmla="*/ 1465943 h 15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638" h="1573995">
                <a:moveTo>
                  <a:pt x="103495" y="0"/>
                </a:moveTo>
                <a:cubicBezTo>
                  <a:pt x="7338" y="610809"/>
                  <a:pt x="-88819" y="1221619"/>
                  <a:pt x="147038" y="1465943"/>
                </a:cubicBezTo>
                <a:cubicBezTo>
                  <a:pt x="382895" y="1710267"/>
                  <a:pt x="1291248" y="1463524"/>
                  <a:pt x="1518638" y="1465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ovéPole 19"/>
          <p:cNvSpPr txBox="1">
            <a:spLocks noChangeArrowheads="1"/>
          </p:cNvSpPr>
          <p:nvPr/>
        </p:nvSpPr>
        <p:spPr bwMode="auto">
          <a:xfrm>
            <a:off x="1691680" y="4407694"/>
            <a:ext cx="614538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61" name="TextovéPole 20"/>
          <p:cNvSpPr txBox="1">
            <a:spLocks noChangeArrowheads="1"/>
          </p:cNvSpPr>
          <p:nvPr/>
        </p:nvSpPr>
        <p:spPr bwMode="auto">
          <a:xfrm>
            <a:off x="2364830" y="4407694"/>
            <a:ext cx="594122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2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70" name="TextovéPole 47"/>
          <p:cNvSpPr txBox="1">
            <a:spLocks noChangeArrowheads="1"/>
          </p:cNvSpPr>
          <p:nvPr/>
        </p:nvSpPr>
        <p:spPr bwMode="auto">
          <a:xfrm>
            <a:off x="3012902" y="4407694"/>
            <a:ext cx="555555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1103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71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6" grpId="0"/>
      <p:bldP spid="69" grpId="0" animBg="1"/>
      <p:bldP spid="72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-46462" y="688707"/>
            <a:ext cx="1646684" cy="1114425"/>
          </a:xfrm>
          <a:prstGeom prst="rect">
            <a:avLst/>
          </a:prstGeom>
        </p:spPr>
      </p:pic>
      <p:pic>
        <p:nvPicPr>
          <p:cNvPr id="31752" name="Picture 6" descr="D:\2N\ikony\Ikonky\house-z prezentaci pro opera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/>
          <a:stretch>
            <a:fillRect/>
          </a:stretch>
        </p:blipFill>
        <p:spPr bwMode="auto">
          <a:xfrm>
            <a:off x="1115616" y="1422914"/>
            <a:ext cx="5473624" cy="3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9" y="2741423"/>
            <a:ext cx="1180888" cy="958125"/>
          </a:xfrm>
          <a:prstGeom prst="rect">
            <a:avLst/>
          </a:prstGeom>
        </p:spPr>
      </p:pic>
      <p:sp>
        <p:nvSpPr>
          <p:cNvPr id="31746" name="Obdélník 2"/>
          <p:cNvSpPr>
            <a:spLocks noChangeArrowheads="1"/>
          </p:cNvSpPr>
          <p:nvPr/>
        </p:nvSpPr>
        <p:spPr bwMode="auto">
          <a:xfrm>
            <a:off x="1385887" y="357188"/>
            <a:ext cx="18907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1200"/>
          </a:p>
        </p:txBody>
      </p:sp>
      <p:pic>
        <p:nvPicPr>
          <p:cNvPr id="31748" name="Picture 4" descr="D:\2N\ikony\icons\mr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771550"/>
            <a:ext cx="3378621" cy="2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2N\ikony\Ikonky\M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2" y="128527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ovéPole 12"/>
          <p:cNvSpPr txBox="1">
            <a:spLocks noChangeArrowheads="1"/>
          </p:cNvSpPr>
          <p:nvPr/>
        </p:nvSpPr>
        <p:spPr bwMode="auto">
          <a:xfrm>
            <a:off x="2698775" y="2246059"/>
            <a:ext cx="13850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Müşteri Ofisi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1756" name="TextovéPole 13"/>
          <p:cNvSpPr txBox="1">
            <a:spLocks noChangeArrowheads="1"/>
          </p:cNvSpPr>
          <p:nvPr/>
        </p:nvSpPr>
        <p:spPr bwMode="auto">
          <a:xfrm>
            <a:off x="107504" y="987574"/>
            <a:ext cx="148367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Operatörü</a:t>
            </a:r>
            <a:endParaRPr lang="cs-CZ" sz="1800" dirty="0">
              <a:latin typeface="Calibri" panose="020F0502020204030204" pitchFamily="34" charset="0"/>
            </a:endParaRPr>
          </a:p>
        </p:txBody>
      </p:sp>
      <p:pic>
        <p:nvPicPr>
          <p:cNvPr id="31757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5" y="3759994"/>
            <a:ext cx="834629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4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ovéPole 19"/>
          <p:cNvSpPr txBox="1">
            <a:spLocks noChangeArrowheads="1"/>
          </p:cNvSpPr>
          <p:nvPr/>
        </p:nvSpPr>
        <p:spPr bwMode="auto">
          <a:xfrm>
            <a:off x="1691680" y="4407694"/>
            <a:ext cx="614538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31760" name="TextovéPole 20"/>
          <p:cNvSpPr txBox="1">
            <a:spLocks noChangeArrowheads="1"/>
          </p:cNvSpPr>
          <p:nvPr/>
        </p:nvSpPr>
        <p:spPr bwMode="auto">
          <a:xfrm>
            <a:off x="2364830" y="4407694"/>
            <a:ext cx="594122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2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31761" name="TextovéPole 22"/>
          <p:cNvSpPr txBox="1">
            <a:spLocks noChangeArrowheads="1"/>
          </p:cNvSpPr>
          <p:nvPr/>
        </p:nvSpPr>
        <p:spPr bwMode="auto">
          <a:xfrm>
            <a:off x="3035201" y="3219451"/>
            <a:ext cx="783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PBX</a:t>
            </a:r>
            <a:r>
              <a:rPr lang="tr-TR" sz="1200" b="1" dirty="0" smtClean="0">
                <a:latin typeface="Calibri" panose="020F0502020204030204" pitchFamily="34" charset="0"/>
              </a:rPr>
              <a:t>_FCT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64" name="Picture 11" descr="D:\2N\ikony\Ikonky\SIMkarta+oblouck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6" y="2552473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ovéPole 31"/>
          <p:cNvSpPr txBox="1">
            <a:spLocks noChangeArrowheads="1"/>
          </p:cNvSpPr>
          <p:nvPr/>
        </p:nvSpPr>
        <p:spPr bwMode="auto">
          <a:xfrm>
            <a:off x="1350173" y="2290850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05552355670-79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31766" name="TextovéPole 32"/>
          <p:cNvSpPr txBox="1">
            <a:spLocks noChangeArrowheads="1"/>
          </p:cNvSpPr>
          <p:nvPr/>
        </p:nvSpPr>
        <p:spPr bwMode="auto">
          <a:xfrm>
            <a:off x="2549351" y="2712581"/>
            <a:ext cx="107989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2N </a:t>
            </a:r>
            <a:r>
              <a:rPr lang="tr-TR" sz="1200" b="1" dirty="0" err="1" smtClean="0">
                <a:latin typeface="Calibri" panose="020F0502020204030204" pitchFamily="34" charset="0"/>
              </a:rPr>
              <a:t>NetStar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0" name="Přímá spojovací šipka 39"/>
          <p:cNvCxnSpPr>
            <a:cxnSpLocks noChangeShapeType="1"/>
          </p:cNvCxnSpPr>
          <p:nvPr/>
        </p:nvCxnSpPr>
        <p:spPr bwMode="auto">
          <a:xfrm flipV="1">
            <a:off x="2600381" y="1853891"/>
            <a:ext cx="2624" cy="782076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šipka 43"/>
          <p:cNvCxnSpPr>
            <a:cxnSpLocks noChangeShapeType="1"/>
          </p:cNvCxnSpPr>
          <p:nvPr/>
        </p:nvCxnSpPr>
        <p:spPr bwMode="auto">
          <a:xfrm flipH="1" flipV="1">
            <a:off x="2699792" y="1702193"/>
            <a:ext cx="3965550" cy="546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blouk 44"/>
          <p:cNvSpPr/>
          <p:nvPr/>
        </p:nvSpPr>
        <p:spPr bwMode="auto">
          <a:xfrm rot="17890456" flipH="1" flipV="1">
            <a:off x="764788" y="2845751"/>
            <a:ext cx="252306" cy="496992"/>
          </a:xfrm>
          <a:prstGeom prst="arc">
            <a:avLst>
              <a:gd name="adj1" fmla="val 214193"/>
              <a:gd name="adj2" fmla="val 4316574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31776" name="TextovéPole 52"/>
          <p:cNvSpPr txBox="1">
            <a:spLocks noChangeArrowheads="1"/>
          </p:cNvSpPr>
          <p:nvPr/>
        </p:nvSpPr>
        <p:spPr bwMode="auto">
          <a:xfrm>
            <a:off x="7425442" y="1351882"/>
            <a:ext cx="594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MSC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82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3" name="TextovéPole 47"/>
          <p:cNvSpPr txBox="1">
            <a:spLocks noChangeArrowheads="1"/>
          </p:cNvSpPr>
          <p:nvPr/>
        </p:nvSpPr>
        <p:spPr bwMode="auto">
          <a:xfrm>
            <a:off x="3012902" y="4407694"/>
            <a:ext cx="555555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1103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pic>
        <p:nvPicPr>
          <p:cNvPr id="31784" name="Picture 2" descr="D:\2N\ikony\Ikonky\sim_car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7" y="2612005"/>
            <a:ext cx="5393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Extension</a:t>
            </a:r>
            <a:r>
              <a:rPr lang="tr-TR" dirty="0"/>
              <a:t>/GSM DECT Çözümü</a:t>
            </a:r>
            <a:endParaRPr lang="en-US" dirty="0"/>
          </a:p>
        </p:txBody>
      </p:sp>
      <p:pic>
        <p:nvPicPr>
          <p:cNvPr id="53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3924971" y="2820629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4355975" y="2505076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7761685" y="387909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8244407" y="3363838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ovéPole 12"/>
          <p:cNvSpPr txBox="1">
            <a:spLocks noChangeArrowheads="1"/>
          </p:cNvSpPr>
          <p:nvPr/>
        </p:nvSpPr>
        <p:spPr bwMode="auto">
          <a:xfrm>
            <a:off x="7812360" y="4573107"/>
            <a:ext cx="12330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Saha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5" name="TextovéPole 13"/>
          <p:cNvSpPr txBox="1">
            <a:spLocks noChangeArrowheads="1"/>
          </p:cNvSpPr>
          <p:nvPr/>
        </p:nvSpPr>
        <p:spPr bwMode="auto">
          <a:xfrm>
            <a:off x="7452320" y="812144"/>
            <a:ext cx="149970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GSM Şebekesi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6" name="TextovéPole 12"/>
          <p:cNvSpPr txBox="1">
            <a:spLocks noChangeArrowheads="1"/>
          </p:cNvSpPr>
          <p:nvPr/>
        </p:nvSpPr>
        <p:spPr bwMode="auto">
          <a:xfrm>
            <a:off x="3995936" y="3730118"/>
            <a:ext cx="11496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Ofis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7" name="TextovéPole 31"/>
          <p:cNvSpPr txBox="1">
            <a:spLocks noChangeArrowheads="1"/>
          </p:cNvSpPr>
          <p:nvPr/>
        </p:nvSpPr>
        <p:spPr bwMode="auto">
          <a:xfrm>
            <a:off x="3844330" y="3274028"/>
            <a:ext cx="50053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8" name="TextovéPole 31"/>
          <p:cNvSpPr txBox="1">
            <a:spLocks noChangeArrowheads="1"/>
          </p:cNvSpPr>
          <p:nvPr/>
        </p:nvSpPr>
        <p:spPr bwMode="auto">
          <a:xfrm>
            <a:off x="7743873" y="4318555"/>
            <a:ext cx="500535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8" name="Přímá spojovací šipka 39"/>
          <p:cNvCxnSpPr>
            <a:cxnSpLocks noChangeShapeType="1"/>
          </p:cNvCxnSpPr>
          <p:nvPr/>
        </p:nvCxnSpPr>
        <p:spPr bwMode="auto">
          <a:xfrm flipV="1">
            <a:off x="677858" y="1710841"/>
            <a:ext cx="5710" cy="1279782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Přímá spojovací šipka 43"/>
          <p:cNvCxnSpPr>
            <a:cxnSpLocks noChangeShapeType="1"/>
          </p:cNvCxnSpPr>
          <p:nvPr/>
        </p:nvCxnSpPr>
        <p:spPr bwMode="auto">
          <a:xfrm flipH="1">
            <a:off x="875180" y="3219451"/>
            <a:ext cx="973154" cy="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blouk 44"/>
          <p:cNvSpPr/>
          <p:nvPr/>
        </p:nvSpPr>
        <p:spPr bwMode="auto">
          <a:xfrm rot="18726054" flipV="1">
            <a:off x="2526662" y="1635808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55" name="TextovéPole 31"/>
          <p:cNvSpPr txBox="1">
            <a:spLocks noChangeArrowheads="1"/>
          </p:cNvSpPr>
          <p:nvPr/>
        </p:nvSpPr>
        <p:spPr bwMode="auto">
          <a:xfrm>
            <a:off x="1186202" y="3365632"/>
            <a:ext cx="127808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02123199700-99</a:t>
            </a:r>
          </a:p>
        </p:txBody>
      </p:sp>
      <p:cxnSp>
        <p:nvCxnSpPr>
          <p:cNvPr id="64" name="Přímá spojovací šipka 39"/>
          <p:cNvCxnSpPr>
            <a:cxnSpLocks noChangeShapeType="1"/>
          </p:cNvCxnSpPr>
          <p:nvPr/>
        </p:nvCxnSpPr>
        <p:spPr bwMode="auto">
          <a:xfrm flipH="1" flipV="1">
            <a:off x="7108843" y="2020291"/>
            <a:ext cx="1590" cy="1858804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blouk 44"/>
          <p:cNvSpPr/>
          <p:nvPr/>
        </p:nvSpPr>
        <p:spPr bwMode="auto">
          <a:xfrm rot="15559405" flipV="1">
            <a:off x="7006617" y="3713431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cxnSp>
        <p:nvCxnSpPr>
          <p:cNvPr id="71" name="Přímá spojovací šipka 43"/>
          <p:cNvCxnSpPr>
            <a:cxnSpLocks noChangeShapeType="1"/>
          </p:cNvCxnSpPr>
          <p:nvPr/>
        </p:nvCxnSpPr>
        <p:spPr bwMode="auto">
          <a:xfrm flipH="1" flipV="1">
            <a:off x="7176941" y="4117129"/>
            <a:ext cx="776871" cy="1334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ovéPole 33"/>
          <p:cNvSpPr txBox="1">
            <a:spLocks noChangeArrowheads="1"/>
          </p:cNvSpPr>
          <p:nvPr/>
        </p:nvSpPr>
        <p:spPr bwMode="auto">
          <a:xfrm>
            <a:off x="456" y="3500192"/>
            <a:ext cx="150036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saha çalışanı sabit numarası  </a:t>
            </a:r>
            <a:r>
              <a:rPr 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02123199704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üzerinden bir çağrı alır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ovéPole 22"/>
          <p:cNvSpPr txBox="1">
            <a:spLocks noChangeArrowheads="1"/>
          </p:cNvSpPr>
          <p:nvPr/>
        </p:nvSpPr>
        <p:spPr bwMode="auto">
          <a:xfrm>
            <a:off x="2873618" y="3768125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4" name="TextovéPole 22"/>
          <p:cNvSpPr txBox="1">
            <a:spLocks noChangeArrowheads="1"/>
          </p:cNvSpPr>
          <p:nvPr/>
        </p:nvSpPr>
        <p:spPr bwMode="auto">
          <a:xfrm>
            <a:off x="2220899" y="3758761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5" name="TextovéPole 22"/>
          <p:cNvSpPr txBox="1">
            <a:spLocks noChangeArrowheads="1"/>
          </p:cNvSpPr>
          <p:nvPr/>
        </p:nvSpPr>
        <p:spPr bwMode="auto">
          <a:xfrm>
            <a:off x="1568522" y="3758250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6" name="TextovéPole 31"/>
          <p:cNvSpPr txBox="1">
            <a:spLocks noChangeArrowheads="1"/>
          </p:cNvSpPr>
          <p:nvPr/>
        </p:nvSpPr>
        <p:spPr bwMode="auto">
          <a:xfrm>
            <a:off x="4211960" y="135493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SN:05552355670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DN:5104#02163210123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7" name="TextovéPole 31"/>
          <p:cNvSpPr txBox="1">
            <a:spLocks noChangeArrowheads="1"/>
          </p:cNvSpPr>
          <p:nvPr/>
        </p:nvSpPr>
        <p:spPr bwMode="auto">
          <a:xfrm rot="16200000">
            <a:off x="-155719" y="2189992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SN:02163210123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DN:02123199704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ovéPole 31"/>
          <p:cNvSpPr txBox="1">
            <a:spLocks noChangeArrowheads="1"/>
          </p:cNvSpPr>
          <p:nvPr/>
        </p:nvSpPr>
        <p:spPr bwMode="auto">
          <a:xfrm rot="16200000">
            <a:off x="6040353" y="3049944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sz="1200" b="1" dirty="0">
                <a:latin typeface="Calibri" panose="020F0502020204030204" pitchFamily="34" charset="0"/>
              </a:rPr>
              <a:t>SN:02163210123</a:t>
            </a:r>
            <a:endParaRPr lang="cs-CZ" sz="1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58" name="TextovéPole 29"/>
          <p:cNvSpPr txBox="1">
            <a:spLocks noChangeArrowheads="1"/>
          </p:cNvSpPr>
          <p:nvPr/>
        </p:nvSpPr>
        <p:spPr bwMode="auto">
          <a:xfrm>
            <a:off x="833749" y="3255752"/>
            <a:ext cx="12937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825" b="1" dirty="0" smtClean="0">
                <a:latin typeface="Calibri" panose="020F0502020204030204" pitchFamily="34" charset="0"/>
              </a:rPr>
              <a:t>Analog, PRI veya </a:t>
            </a:r>
            <a:r>
              <a:rPr lang="tr-TR" sz="825" b="1" dirty="0" err="1" smtClean="0">
                <a:latin typeface="Calibri" panose="020F0502020204030204" pitchFamily="34" charset="0"/>
              </a:rPr>
              <a:t>VoIP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802095" y="1707654"/>
            <a:ext cx="1183738" cy="1416637"/>
          </a:xfrm>
          <a:custGeom>
            <a:avLst/>
            <a:gdLst>
              <a:gd name="connsiteX0" fmla="*/ 103495 w 1518638"/>
              <a:gd name="connsiteY0" fmla="*/ 0 h 1573995"/>
              <a:gd name="connsiteX1" fmla="*/ 147038 w 1518638"/>
              <a:gd name="connsiteY1" fmla="*/ 1465943 h 1573995"/>
              <a:gd name="connsiteX2" fmla="*/ 1518638 w 1518638"/>
              <a:gd name="connsiteY2" fmla="*/ 1465943 h 15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638" h="1573995">
                <a:moveTo>
                  <a:pt x="103495" y="0"/>
                </a:moveTo>
                <a:cubicBezTo>
                  <a:pt x="7338" y="610809"/>
                  <a:pt x="-88819" y="1221619"/>
                  <a:pt x="147038" y="1465943"/>
                </a:cubicBezTo>
                <a:cubicBezTo>
                  <a:pt x="382895" y="1710267"/>
                  <a:pt x="1291248" y="1463524"/>
                  <a:pt x="1518638" y="1465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ovéPole 33"/>
          <p:cNvSpPr txBox="1">
            <a:spLocks noChangeArrowheads="1"/>
          </p:cNvSpPr>
          <p:nvPr/>
        </p:nvSpPr>
        <p:spPr bwMode="auto">
          <a:xfrm>
            <a:off x="7072772" y="2715766"/>
            <a:ext cx="203573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saha çalışanı isterse özel bir kod tuşlayarak çağrıyı transfer edebilir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ovéPole 13"/>
          <p:cNvSpPr txBox="1">
            <a:spLocks noChangeArrowheads="1"/>
          </p:cNvSpPr>
          <p:nvPr/>
        </p:nvSpPr>
        <p:spPr bwMode="auto">
          <a:xfrm>
            <a:off x="6463281" y="4281803"/>
            <a:ext cx="1116011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*81102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Přímá spojovací šipka 43"/>
          <p:cNvCxnSpPr>
            <a:cxnSpLocks noChangeShapeType="1"/>
            <a:stCxn id="74" idx="0"/>
          </p:cNvCxnSpPr>
          <p:nvPr/>
        </p:nvCxnSpPr>
        <p:spPr bwMode="auto">
          <a:xfrm flipH="1" flipV="1">
            <a:off x="2638124" y="3394061"/>
            <a:ext cx="19128" cy="364700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ovéPole 33"/>
          <p:cNvSpPr txBox="1">
            <a:spLocks noChangeArrowheads="1"/>
          </p:cNvSpPr>
          <p:nvPr/>
        </p:nvSpPr>
        <p:spPr bwMode="auto">
          <a:xfrm>
            <a:off x="1748246" y="662492"/>
            <a:ext cx="40500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Mobil saha çalışanı 1102 </a:t>
            </a:r>
            <a:r>
              <a:rPr lang="tr-TR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nolu</a:t>
            </a: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sabit masa telefonu ile konuştuktan sonra çağrıyı kapatır ve transfer tamamlanır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09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9" grpId="0" animBg="1"/>
      <p:bldP spid="76" grpId="0"/>
      <p:bldP spid="78" grpId="0"/>
      <p:bldP spid="61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-46462" y="688707"/>
            <a:ext cx="1646684" cy="1114425"/>
          </a:xfrm>
          <a:prstGeom prst="rect">
            <a:avLst/>
          </a:prstGeom>
        </p:spPr>
      </p:pic>
      <p:pic>
        <p:nvPicPr>
          <p:cNvPr id="31752" name="Picture 6" descr="D:\2N\ikony\Ikonky\house-z prezentaci pro opera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/>
          <a:stretch>
            <a:fillRect/>
          </a:stretch>
        </p:blipFill>
        <p:spPr bwMode="auto">
          <a:xfrm>
            <a:off x="1115616" y="1422914"/>
            <a:ext cx="5473624" cy="3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9" y="2741423"/>
            <a:ext cx="1180888" cy="958125"/>
          </a:xfrm>
          <a:prstGeom prst="rect">
            <a:avLst/>
          </a:prstGeom>
        </p:spPr>
      </p:pic>
      <p:pic>
        <p:nvPicPr>
          <p:cNvPr id="31748" name="Picture 4" descr="D:\2N\ikony\icons\mr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771550"/>
            <a:ext cx="3378621" cy="2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2N\ikony\Ikonky\M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2" y="128527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ovéPole 12"/>
          <p:cNvSpPr txBox="1">
            <a:spLocks noChangeArrowheads="1"/>
          </p:cNvSpPr>
          <p:nvPr/>
        </p:nvSpPr>
        <p:spPr bwMode="auto">
          <a:xfrm>
            <a:off x="2698775" y="2246059"/>
            <a:ext cx="13850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Müşteri Ofisi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1756" name="TextovéPole 13"/>
          <p:cNvSpPr txBox="1">
            <a:spLocks noChangeArrowheads="1"/>
          </p:cNvSpPr>
          <p:nvPr/>
        </p:nvSpPr>
        <p:spPr bwMode="auto">
          <a:xfrm>
            <a:off x="107504" y="987574"/>
            <a:ext cx="148367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Sabit Telekom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Operatörü</a:t>
            </a:r>
            <a:endParaRPr lang="cs-CZ" sz="1800" dirty="0">
              <a:latin typeface="Calibri" panose="020F0502020204030204" pitchFamily="34" charset="0"/>
            </a:endParaRPr>
          </a:p>
        </p:txBody>
      </p:sp>
      <p:pic>
        <p:nvPicPr>
          <p:cNvPr id="31757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5" y="3759994"/>
            <a:ext cx="834629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4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ovéPole 19"/>
          <p:cNvSpPr txBox="1">
            <a:spLocks noChangeArrowheads="1"/>
          </p:cNvSpPr>
          <p:nvPr/>
        </p:nvSpPr>
        <p:spPr bwMode="auto">
          <a:xfrm>
            <a:off x="1691680" y="4407694"/>
            <a:ext cx="614538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31760" name="TextovéPole 20"/>
          <p:cNvSpPr txBox="1">
            <a:spLocks noChangeArrowheads="1"/>
          </p:cNvSpPr>
          <p:nvPr/>
        </p:nvSpPr>
        <p:spPr bwMode="auto">
          <a:xfrm>
            <a:off x="2364830" y="4407694"/>
            <a:ext cx="594122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</a:t>
            </a:r>
            <a:r>
              <a:rPr lang="en-US" sz="1350" dirty="0" smtClean="0">
                <a:latin typeface="Calibri" panose="020F0502020204030204" pitchFamily="34" charset="0"/>
              </a:rPr>
              <a:t>1</a:t>
            </a:r>
            <a:r>
              <a:rPr lang="tr-TR" sz="1350" dirty="0" smtClean="0">
                <a:latin typeface="Calibri" panose="020F0502020204030204" pitchFamily="34" charset="0"/>
              </a:rPr>
              <a:t>0</a:t>
            </a:r>
            <a:r>
              <a:rPr lang="en-US" sz="1350" dirty="0" smtClean="0">
                <a:latin typeface="Calibri" panose="020F0502020204030204" pitchFamily="34" charset="0"/>
              </a:rPr>
              <a:t>2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31761" name="TextovéPole 22"/>
          <p:cNvSpPr txBox="1">
            <a:spLocks noChangeArrowheads="1"/>
          </p:cNvSpPr>
          <p:nvPr/>
        </p:nvSpPr>
        <p:spPr bwMode="auto">
          <a:xfrm>
            <a:off x="3035201" y="3219451"/>
            <a:ext cx="783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 b="1" dirty="0" smtClean="0">
                <a:latin typeface="Calibri" panose="020F0502020204030204" pitchFamily="34" charset="0"/>
              </a:rPr>
              <a:t>PBX</a:t>
            </a:r>
            <a:r>
              <a:rPr lang="tr-TR" sz="1200" b="1" dirty="0" smtClean="0">
                <a:latin typeface="Calibri" panose="020F0502020204030204" pitchFamily="34" charset="0"/>
              </a:rPr>
              <a:t>_FCT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64" name="Picture 11" descr="D:\2N\ikony\Ikonky\SIMkarta+oblouck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6" y="2552473"/>
            <a:ext cx="538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ovéPole 31"/>
          <p:cNvSpPr txBox="1">
            <a:spLocks noChangeArrowheads="1"/>
          </p:cNvSpPr>
          <p:nvPr/>
        </p:nvSpPr>
        <p:spPr bwMode="auto">
          <a:xfrm>
            <a:off x="1350173" y="2290850"/>
            <a:ext cx="12776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05552355670-79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31766" name="TextovéPole 32"/>
          <p:cNvSpPr txBox="1">
            <a:spLocks noChangeArrowheads="1"/>
          </p:cNvSpPr>
          <p:nvPr/>
        </p:nvSpPr>
        <p:spPr bwMode="auto">
          <a:xfrm>
            <a:off x="2549351" y="2712581"/>
            <a:ext cx="1079897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2N </a:t>
            </a:r>
            <a:r>
              <a:rPr lang="tr-TR" sz="1200" b="1" dirty="0" err="1" smtClean="0">
                <a:latin typeface="Calibri" panose="020F0502020204030204" pitchFamily="34" charset="0"/>
              </a:rPr>
              <a:t>NetStar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cxnSp>
        <p:nvCxnSpPr>
          <p:cNvPr id="40" name="Přímá spojovací šipka 39"/>
          <p:cNvCxnSpPr>
            <a:cxnSpLocks noChangeShapeType="1"/>
          </p:cNvCxnSpPr>
          <p:nvPr/>
        </p:nvCxnSpPr>
        <p:spPr bwMode="auto">
          <a:xfrm flipH="1">
            <a:off x="2747891" y="1692910"/>
            <a:ext cx="3851114" cy="14745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šipka 43"/>
          <p:cNvCxnSpPr>
            <a:cxnSpLocks noChangeShapeType="1"/>
          </p:cNvCxnSpPr>
          <p:nvPr/>
        </p:nvCxnSpPr>
        <p:spPr bwMode="auto">
          <a:xfrm flipH="1" flipV="1">
            <a:off x="2594007" y="1923678"/>
            <a:ext cx="9528" cy="73514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6" name="TextovéPole 52"/>
          <p:cNvSpPr txBox="1">
            <a:spLocks noChangeArrowheads="1"/>
          </p:cNvSpPr>
          <p:nvPr/>
        </p:nvSpPr>
        <p:spPr bwMode="auto">
          <a:xfrm>
            <a:off x="7425442" y="1351882"/>
            <a:ext cx="594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MSC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endParaRPr lang="cs-CZ" sz="1500" dirty="0">
              <a:latin typeface="Calibri" panose="020F0502020204030204" pitchFamily="34" charset="0"/>
            </a:endParaRPr>
          </a:p>
        </p:txBody>
      </p:sp>
      <p:pic>
        <p:nvPicPr>
          <p:cNvPr id="31782" name="Picture 9" descr="D:\2N\ikony\Ikonky\phone_sys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3759994"/>
            <a:ext cx="834628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3" name="TextovéPole 47"/>
          <p:cNvSpPr txBox="1">
            <a:spLocks noChangeArrowheads="1"/>
          </p:cNvSpPr>
          <p:nvPr/>
        </p:nvSpPr>
        <p:spPr bwMode="auto">
          <a:xfrm>
            <a:off x="3012902" y="4407694"/>
            <a:ext cx="555555" cy="2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350" dirty="0" smtClean="0">
                <a:latin typeface="Calibri" panose="020F0502020204030204" pitchFamily="34" charset="0"/>
              </a:rPr>
              <a:t>1103</a:t>
            </a:r>
            <a:r>
              <a:rPr lang="en-US" sz="1500" b="1" dirty="0" smtClean="0">
                <a:latin typeface="Calibri" panose="020F0502020204030204" pitchFamily="34" charset="0"/>
              </a:rPr>
              <a:t> 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pic>
        <p:nvPicPr>
          <p:cNvPr id="31784" name="Picture 2" descr="D:\2N\ikony\Ikonky\sim_car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7" y="2612005"/>
            <a:ext cx="5393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701" y="205941"/>
            <a:ext cx="8228707" cy="429188"/>
          </a:xfrm>
        </p:spPr>
        <p:txBody>
          <a:bodyPr/>
          <a:lstStyle/>
          <a:p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Extension</a:t>
            </a:r>
            <a:r>
              <a:rPr lang="tr-TR" dirty="0"/>
              <a:t>/GSM DECT Çözümü</a:t>
            </a:r>
            <a:endParaRPr lang="en-US" dirty="0"/>
          </a:p>
        </p:txBody>
      </p:sp>
      <p:pic>
        <p:nvPicPr>
          <p:cNvPr id="53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3924971" y="2820629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4355975" y="2505076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D:\2N\ikony\Ikonky\phone_mobil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19932" r="32399" b="22815"/>
          <a:stretch/>
        </p:blipFill>
        <p:spPr bwMode="auto">
          <a:xfrm>
            <a:off x="7761685" y="3879095"/>
            <a:ext cx="408785" cy="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D:\2N\ikony\icons\woman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28138"/>
          <a:stretch/>
        </p:blipFill>
        <p:spPr bwMode="auto">
          <a:xfrm>
            <a:off x="8244407" y="3363838"/>
            <a:ext cx="5760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ovéPole 12"/>
          <p:cNvSpPr txBox="1">
            <a:spLocks noChangeArrowheads="1"/>
          </p:cNvSpPr>
          <p:nvPr/>
        </p:nvSpPr>
        <p:spPr bwMode="auto">
          <a:xfrm>
            <a:off x="7812360" y="4573107"/>
            <a:ext cx="12330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Saha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5" name="TextovéPole 13"/>
          <p:cNvSpPr txBox="1">
            <a:spLocks noChangeArrowheads="1"/>
          </p:cNvSpPr>
          <p:nvPr/>
        </p:nvSpPr>
        <p:spPr bwMode="auto">
          <a:xfrm>
            <a:off x="7452320" y="812144"/>
            <a:ext cx="149970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GSM Şebekesi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6" name="TextovéPole 12"/>
          <p:cNvSpPr txBox="1">
            <a:spLocks noChangeArrowheads="1"/>
          </p:cNvSpPr>
          <p:nvPr/>
        </p:nvSpPr>
        <p:spPr bwMode="auto">
          <a:xfrm>
            <a:off x="3995936" y="3730118"/>
            <a:ext cx="11496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Mobil Ofis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Çalışanı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67" name="TextovéPole 31"/>
          <p:cNvSpPr txBox="1">
            <a:spLocks noChangeArrowheads="1"/>
          </p:cNvSpPr>
          <p:nvPr/>
        </p:nvSpPr>
        <p:spPr bwMode="auto">
          <a:xfrm>
            <a:off x="3844330" y="3274028"/>
            <a:ext cx="50053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5103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68" name="TextovéPole 31"/>
          <p:cNvSpPr txBox="1">
            <a:spLocks noChangeArrowheads="1"/>
          </p:cNvSpPr>
          <p:nvPr/>
        </p:nvSpPr>
        <p:spPr bwMode="auto">
          <a:xfrm>
            <a:off x="7743873" y="4318555"/>
            <a:ext cx="500535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5104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52" name="Oblouk 44"/>
          <p:cNvSpPr/>
          <p:nvPr/>
        </p:nvSpPr>
        <p:spPr bwMode="auto">
          <a:xfrm rot="18726054" flipV="1">
            <a:off x="2526662" y="1635808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sp>
        <p:nvSpPr>
          <p:cNvPr id="55" name="TextovéPole 31"/>
          <p:cNvSpPr txBox="1">
            <a:spLocks noChangeArrowheads="1"/>
          </p:cNvSpPr>
          <p:nvPr/>
        </p:nvSpPr>
        <p:spPr bwMode="auto">
          <a:xfrm>
            <a:off x="1186202" y="3365632"/>
            <a:ext cx="127808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02123199700-99</a:t>
            </a:r>
          </a:p>
        </p:txBody>
      </p:sp>
      <p:cxnSp>
        <p:nvCxnSpPr>
          <p:cNvPr id="64" name="Přímá spojovací šipka 39"/>
          <p:cNvCxnSpPr>
            <a:cxnSpLocks noChangeShapeType="1"/>
          </p:cNvCxnSpPr>
          <p:nvPr/>
        </p:nvCxnSpPr>
        <p:spPr bwMode="auto">
          <a:xfrm>
            <a:off x="7259954" y="4191711"/>
            <a:ext cx="410319" cy="599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blouk 44"/>
          <p:cNvSpPr/>
          <p:nvPr/>
        </p:nvSpPr>
        <p:spPr bwMode="auto">
          <a:xfrm rot="15559405" flipV="1">
            <a:off x="7006617" y="3713431"/>
            <a:ext cx="633463" cy="436167"/>
          </a:xfrm>
          <a:prstGeom prst="arc">
            <a:avLst>
              <a:gd name="adj1" fmla="val 5866862"/>
              <a:gd name="adj2" fmla="val 8002192"/>
            </a:avLst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cs-CZ" sz="600"/>
          </a:p>
        </p:txBody>
      </p:sp>
      <p:cxnSp>
        <p:nvCxnSpPr>
          <p:cNvPr id="71" name="Přímá spojovací šipka 43"/>
          <p:cNvCxnSpPr>
            <a:cxnSpLocks noChangeShapeType="1"/>
          </p:cNvCxnSpPr>
          <p:nvPr/>
        </p:nvCxnSpPr>
        <p:spPr bwMode="auto">
          <a:xfrm>
            <a:off x="7072772" y="2021063"/>
            <a:ext cx="29080" cy="1910451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xtovéPole 22"/>
          <p:cNvSpPr txBox="1">
            <a:spLocks noChangeArrowheads="1"/>
          </p:cNvSpPr>
          <p:nvPr/>
        </p:nvSpPr>
        <p:spPr bwMode="auto">
          <a:xfrm>
            <a:off x="2873618" y="3768125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4" name="TextovéPole 22"/>
          <p:cNvSpPr txBox="1">
            <a:spLocks noChangeArrowheads="1"/>
          </p:cNvSpPr>
          <p:nvPr/>
        </p:nvSpPr>
        <p:spPr bwMode="auto">
          <a:xfrm>
            <a:off x="2220899" y="3758761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5" name="TextovéPole 22"/>
          <p:cNvSpPr txBox="1">
            <a:spLocks noChangeArrowheads="1"/>
          </p:cNvSpPr>
          <p:nvPr/>
        </p:nvSpPr>
        <p:spPr bwMode="auto">
          <a:xfrm>
            <a:off x="1568522" y="3758250"/>
            <a:ext cx="872706" cy="2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IP PHONE</a:t>
            </a:r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76" name="TextovéPole 31"/>
          <p:cNvSpPr txBox="1">
            <a:spLocks noChangeArrowheads="1"/>
          </p:cNvSpPr>
          <p:nvPr/>
        </p:nvSpPr>
        <p:spPr bwMode="auto">
          <a:xfrm>
            <a:off x="4211960" y="1354930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SN:5104#1101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DN:5000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78" name="TextovéPole 31"/>
          <p:cNvSpPr txBox="1">
            <a:spLocks noChangeArrowheads="1"/>
          </p:cNvSpPr>
          <p:nvPr/>
        </p:nvSpPr>
        <p:spPr bwMode="auto">
          <a:xfrm rot="16200000">
            <a:off x="6040353" y="2715281"/>
            <a:ext cx="17199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sz="1200" b="1" dirty="0" smtClean="0">
                <a:latin typeface="Calibri" panose="020F0502020204030204" pitchFamily="34" charset="0"/>
              </a:rPr>
              <a:t>SN:5104</a:t>
            </a:r>
            <a:endParaRPr lang="cs-CZ" sz="1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200" b="1" dirty="0" smtClean="0">
                <a:latin typeface="Calibri" panose="020F0502020204030204" pitchFamily="34" charset="0"/>
              </a:rPr>
              <a:t>DN:1101</a:t>
            </a:r>
            <a:endParaRPr lang="cs-CZ" sz="1200" b="1" dirty="0">
              <a:latin typeface="Calibri" panose="020F0502020204030204" pitchFamily="34" charset="0"/>
            </a:endParaRPr>
          </a:p>
        </p:txBody>
      </p:sp>
      <p:sp>
        <p:nvSpPr>
          <p:cNvPr id="58" name="TextovéPole 29"/>
          <p:cNvSpPr txBox="1">
            <a:spLocks noChangeArrowheads="1"/>
          </p:cNvSpPr>
          <p:nvPr/>
        </p:nvSpPr>
        <p:spPr bwMode="auto">
          <a:xfrm>
            <a:off x="833749" y="3255752"/>
            <a:ext cx="12937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825" b="1" dirty="0" smtClean="0">
                <a:latin typeface="Calibri" panose="020F0502020204030204" pitchFamily="34" charset="0"/>
              </a:rPr>
              <a:t>Analog, PRI veya </a:t>
            </a:r>
            <a:r>
              <a:rPr lang="tr-TR" sz="825" b="1" dirty="0" err="1" smtClean="0">
                <a:latin typeface="Calibri" panose="020F0502020204030204" pitchFamily="34" charset="0"/>
              </a:rPr>
              <a:t>VoIP</a:t>
            </a:r>
            <a:endParaRPr lang="cs-CZ" sz="1500" b="1" dirty="0">
              <a:latin typeface="Calibri" panose="020F050202020403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802095" y="1707654"/>
            <a:ext cx="1183738" cy="1416637"/>
          </a:xfrm>
          <a:custGeom>
            <a:avLst/>
            <a:gdLst>
              <a:gd name="connsiteX0" fmla="*/ 103495 w 1518638"/>
              <a:gd name="connsiteY0" fmla="*/ 0 h 1573995"/>
              <a:gd name="connsiteX1" fmla="*/ 147038 w 1518638"/>
              <a:gd name="connsiteY1" fmla="*/ 1465943 h 1573995"/>
              <a:gd name="connsiteX2" fmla="*/ 1518638 w 1518638"/>
              <a:gd name="connsiteY2" fmla="*/ 1465943 h 15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638" h="1573995">
                <a:moveTo>
                  <a:pt x="103495" y="0"/>
                </a:moveTo>
                <a:cubicBezTo>
                  <a:pt x="7338" y="610809"/>
                  <a:pt x="-88819" y="1221619"/>
                  <a:pt x="147038" y="1465943"/>
                </a:cubicBezTo>
                <a:cubicBezTo>
                  <a:pt x="382895" y="1710267"/>
                  <a:pt x="1291248" y="1463524"/>
                  <a:pt x="1518638" y="1465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ovéPole 33"/>
          <p:cNvSpPr txBox="1">
            <a:spLocks noChangeArrowheads="1"/>
          </p:cNvSpPr>
          <p:nvPr/>
        </p:nvSpPr>
        <p:spPr bwMode="auto">
          <a:xfrm>
            <a:off x="7072772" y="2715766"/>
            <a:ext cx="20357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Tüm mobil çalışanlar tüm sabit abonelere kısa dahili numaraları ile ulaşabilir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ovéPole 13"/>
          <p:cNvSpPr txBox="1">
            <a:spLocks noChangeArrowheads="1"/>
          </p:cNvSpPr>
          <p:nvPr/>
        </p:nvSpPr>
        <p:spPr bwMode="auto">
          <a:xfrm>
            <a:off x="6463281" y="4281803"/>
            <a:ext cx="806631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CE 57 Condensed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1101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Přímá spojovací šipka 43"/>
          <p:cNvCxnSpPr>
            <a:cxnSpLocks noChangeShapeType="1"/>
          </p:cNvCxnSpPr>
          <p:nvPr/>
        </p:nvCxnSpPr>
        <p:spPr bwMode="auto">
          <a:xfrm flipV="1">
            <a:off x="2054575" y="3394061"/>
            <a:ext cx="583549" cy="485034"/>
          </a:xfrm>
          <a:prstGeom prst="straightConnector1">
            <a:avLst/>
          </a:prstGeom>
          <a:noFill/>
          <a:ln w="34925" algn="ctr">
            <a:solidFill>
              <a:srgbClr val="00B05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1175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9" grpId="0" animBg="1"/>
      <p:bldP spid="76" grpId="0"/>
      <p:bldP spid="78" grpId="0"/>
      <p:bldP spid="61" grpId="0"/>
    </p:bldLst>
  </p:timing>
</p:sld>
</file>

<file path=ppt/theme/theme1.xml><?xml version="1.0" encoding="utf-8"?>
<a:theme xmlns:a="http://schemas.openxmlformats.org/drawingml/2006/main" name="Bircom Hazır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14515</TotalTime>
  <Pages>0</Pages>
  <Words>631</Words>
  <Characters>0</Characters>
  <Application>Microsoft Office PowerPoint</Application>
  <PresentationFormat>On-screen Show (16:9)</PresentationFormat>
  <Lines>0</Lines>
  <Paragraphs>207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맑은 고딕</vt:lpstr>
      <vt:lpstr>맑은 고딕</vt:lpstr>
      <vt:lpstr>Arial</vt:lpstr>
      <vt:lpstr>Calibri</vt:lpstr>
      <vt:lpstr>Gill Sans</vt:lpstr>
      <vt:lpstr>Univers CE 57 Condensed</vt:lpstr>
      <vt:lpstr>Verdana</vt:lpstr>
      <vt:lpstr>Wingdings</vt:lpstr>
      <vt:lpstr>Bircom Hazır Template (1)</vt:lpstr>
      <vt:lpstr>PowerPoint Presentation</vt:lpstr>
      <vt:lpstr>Bircom Hakkında</vt:lpstr>
      <vt:lpstr>2N Telecommunications Hakkında</vt:lpstr>
      <vt:lpstr>NetStar ile tek kutuda PBX ve FCT</vt:lpstr>
      <vt:lpstr>Mobility Extension/GSM DECT Çözümü</vt:lpstr>
      <vt:lpstr>Mobility Extension/GSM DECT Çözümü</vt:lpstr>
      <vt:lpstr>Mobility Extension/GSM DECT Çözümü</vt:lpstr>
      <vt:lpstr>Mobility Extension/GSM DECT Çözümü</vt:lpstr>
      <vt:lpstr>Mobility Extension/GSM DECT Çözümü</vt:lpstr>
      <vt:lpstr>NetStar ile Ek Katma Değerler</vt:lpstr>
      <vt:lpstr>PowerPoint Presentation</vt:lpstr>
    </vt:vector>
  </TitlesOfParts>
  <Company>bircom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levents@bircom.com</dc:creator>
  <cp:lastModifiedBy>Can ILKHAN</cp:lastModifiedBy>
  <cp:revision>1244</cp:revision>
  <dcterms:created xsi:type="dcterms:W3CDTF">2010-04-26T05:27:56Z</dcterms:created>
  <dcterms:modified xsi:type="dcterms:W3CDTF">2014-04-11T14:37:03Z</dcterms:modified>
</cp:coreProperties>
</file>